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71" r:id="rId12"/>
    <p:sldId id="273" r:id="rId13"/>
    <p:sldId id="268" r:id="rId14"/>
    <p:sldId id="278" r:id="rId15"/>
    <p:sldId id="269" r:id="rId16"/>
    <p:sldId id="279" r:id="rId17"/>
    <p:sldId id="270" r:id="rId18"/>
    <p:sldId id="280" r:id="rId19"/>
    <p:sldId id="274" r:id="rId20"/>
    <p:sldId id="272" r:id="rId21"/>
    <p:sldId id="266" r:id="rId22"/>
    <p:sldId id="281" r:id="rId23"/>
    <p:sldId id="275" r:id="rId24"/>
    <p:sldId id="276" r:id="rId25"/>
    <p:sldId id="282"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5" d="100"/>
          <a:sy n="65" d="100"/>
        </p:scale>
        <p:origin x="85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6/12/2019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6/12/2019</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jpe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hyperlink" Target="https://www.poemhunter.com/robert-browning/poems/" TargetMode="Externa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hyperlink" Target="http://www.online-literature.com/robert-browning/shorter-poems/51/"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poets.org/poetsorg/poet/t-s-eliot" TargetMode="External"/><Relationship Id="rId2" Type="http://schemas.openxmlformats.org/officeDocument/2006/relationships/hyperlink" Target="https://poets.org/poetsorg/poet/ezra-pound" TargetMode="External"/><Relationship Id="rId1" Type="http://schemas.openxmlformats.org/officeDocument/2006/relationships/slideLayout" Target="../slideLayouts/slideLayout2.xml"/><Relationship Id="rId4" Type="http://schemas.openxmlformats.org/officeDocument/2006/relationships/hyperlink" Target="https://poets.org/poetsorg/poet/robert-frost"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4D0BAB-0833-41C8-B704-895585211ED6}"/>
              </a:ext>
            </a:extLst>
          </p:cNvPr>
          <p:cNvSpPr>
            <a:spLocks noGrp="1"/>
          </p:cNvSpPr>
          <p:nvPr>
            <p:ph type="ctrTitle"/>
          </p:nvPr>
        </p:nvSpPr>
        <p:spPr/>
        <p:txBody>
          <a:bodyPr/>
          <a:lstStyle/>
          <a:p>
            <a:r>
              <a:rPr lang="en-IN" dirty="0">
                <a:latin typeface="Arial Rounded MT Bold" panose="020F0704030504030204" pitchFamily="34" charset="0"/>
              </a:rPr>
              <a:t>Incident of the French Camp</a:t>
            </a:r>
          </a:p>
        </p:txBody>
      </p:sp>
      <p:sp>
        <p:nvSpPr>
          <p:cNvPr id="3" name="Subtitle 2">
            <a:extLst>
              <a:ext uri="{FF2B5EF4-FFF2-40B4-BE49-F238E27FC236}">
                <a16:creationId xmlns:a16="http://schemas.microsoft.com/office/drawing/2014/main" id="{2E947757-FABF-477A-92D5-ACCB504F28E0}"/>
              </a:ext>
            </a:extLst>
          </p:cNvPr>
          <p:cNvSpPr>
            <a:spLocks noGrp="1"/>
          </p:cNvSpPr>
          <p:nvPr>
            <p:ph type="subTitle" idx="1"/>
          </p:nvPr>
        </p:nvSpPr>
        <p:spPr/>
        <p:txBody>
          <a:bodyPr/>
          <a:lstStyle/>
          <a:p>
            <a:r>
              <a:rPr lang="en-IN" dirty="0"/>
              <a:t>					</a:t>
            </a:r>
            <a:r>
              <a:rPr lang="en-IN" sz="4400" dirty="0">
                <a:solidFill>
                  <a:srgbClr val="FF0000"/>
                </a:solidFill>
              </a:rPr>
              <a:t>	Robert Browning</a:t>
            </a:r>
          </a:p>
        </p:txBody>
      </p:sp>
      <p:pic>
        <p:nvPicPr>
          <p:cNvPr id="4" name="Picture 3"/>
          <p:cNvPicPr>
            <a:picLocks noChangeAspect="1"/>
          </p:cNvPicPr>
          <p:nvPr/>
        </p:nvPicPr>
        <p:blipFill>
          <a:blip r:embed="rId2"/>
          <a:stretch>
            <a:fillRect/>
          </a:stretch>
        </p:blipFill>
        <p:spPr>
          <a:xfrm>
            <a:off x="10158540" y="4468940"/>
            <a:ext cx="1522195" cy="1743159"/>
          </a:xfrm>
          <a:prstGeom prst="rect">
            <a:avLst/>
          </a:prstGeom>
        </p:spPr>
      </p:pic>
    </p:spTree>
    <p:extLst>
      <p:ext uri="{BB962C8B-B14F-4D97-AF65-F5344CB8AC3E}">
        <p14:creationId xmlns:p14="http://schemas.microsoft.com/office/powerpoint/2010/main" val="1508555610"/>
      </p:ext>
    </p:extLst>
  </p:cSld>
  <p:clrMapOvr>
    <a:masterClrMapping/>
  </p:clrMapOvr>
  <p:transition spd="slow">
    <p:randomBar dir="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A14C7-6D57-49C0-9914-6753A1D950D8}"/>
              </a:ext>
            </a:extLst>
          </p:cNvPr>
          <p:cNvSpPr>
            <a:spLocks noGrp="1"/>
          </p:cNvSpPr>
          <p:nvPr>
            <p:ph type="title"/>
          </p:nvPr>
        </p:nvSpPr>
        <p:spPr/>
        <p:txBody>
          <a:bodyPr>
            <a:normAutofit fontScale="90000"/>
          </a:bodyPr>
          <a:lstStyle/>
          <a:p>
            <a:pPr marL="0" lvl="0" indent="0"/>
            <a:r>
              <a:rPr lang="en-US" b="1" dirty="0"/>
              <a:t>Poetic Devices employed in the Poem</a:t>
            </a:r>
            <a:br>
              <a:rPr lang="en-US" b="1" dirty="0"/>
            </a:br>
            <a:br>
              <a:rPr lang="en-US" sz="4400" i="1" dirty="0"/>
            </a:br>
            <a:endParaRPr lang="en-IN" dirty="0"/>
          </a:p>
        </p:txBody>
      </p:sp>
      <p:sp>
        <p:nvSpPr>
          <p:cNvPr id="3" name="Content Placeholder 2">
            <a:extLst>
              <a:ext uri="{FF2B5EF4-FFF2-40B4-BE49-F238E27FC236}">
                <a16:creationId xmlns:a16="http://schemas.microsoft.com/office/drawing/2014/main" id="{176D4D55-9FCC-439E-9B0D-ADC08AFE172F}"/>
              </a:ext>
            </a:extLst>
          </p:cNvPr>
          <p:cNvSpPr>
            <a:spLocks noGrp="1"/>
          </p:cNvSpPr>
          <p:nvPr>
            <p:ph idx="1"/>
          </p:nvPr>
        </p:nvSpPr>
        <p:spPr/>
        <p:txBody>
          <a:bodyPr/>
          <a:lstStyle/>
          <a:p>
            <a:r>
              <a:rPr lang="en-IN" sz="2400" b="1" dirty="0">
                <a:solidFill>
                  <a:schemeClr val="accent1"/>
                </a:solidFill>
                <a:latin typeface="Roboto"/>
              </a:rPr>
              <a:t>You know, we French stormed Ratisbon:</a:t>
            </a:r>
            <a:br>
              <a:rPr lang="en-IN" sz="2400" b="1" dirty="0">
                <a:solidFill>
                  <a:schemeClr val="accent1"/>
                </a:solidFill>
                <a:latin typeface="Roboto"/>
              </a:rPr>
            </a:br>
            <a:r>
              <a:rPr lang="en-IN" sz="2400" b="1" dirty="0">
                <a:solidFill>
                  <a:srgbClr val="00B0F0"/>
                </a:solidFill>
                <a:latin typeface="Roboto"/>
              </a:rPr>
              <a:t>Synecdoche-</a:t>
            </a:r>
            <a:r>
              <a:rPr lang="en-IN" sz="2400" dirty="0"/>
              <a:t>a figure of speech in which a part is made to represent the whole or vice versa.</a:t>
            </a:r>
          </a:p>
          <a:p>
            <a:r>
              <a:rPr lang="en-IN" sz="2400" b="1" dirty="0">
                <a:solidFill>
                  <a:schemeClr val="accent1"/>
                </a:solidFill>
                <a:latin typeface="Roboto"/>
              </a:rPr>
              <a:t>as sheathes</a:t>
            </a:r>
            <a:br>
              <a:rPr lang="en-IN" sz="2400" b="1" dirty="0">
                <a:solidFill>
                  <a:schemeClr val="accent1"/>
                </a:solidFill>
                <a:latin typeface="Roboto"/>
              </a:rPr>
            </a:br>
            <a:r>
              <a:rPr lang="en-IN" sz="2400" b="1" dirty="0">
                <a:solidFill>
                  <a:schemeClr val="accent1"/>
                </a:solidFill>
                <a:latin typeface="Roboto"/>
              </a:rPr>
              <a:t>A film the mother-eagle's eye</a:t>
            </a:r>
            <a:br>
              <a:rPr lang="en-IN" sz="2400" b="1" dirty="0">
                <a:solidFill>
                  <a:schemeClr val="accent1"/>
                </a:solidFill>
                <a:latin typeface="Roboto"/>
              </a:rPr>
            </a:br>
            <a:r>
              <a:rPr lang="en-IN" sz="2400" b="1" dirty="0">
                <a:solidFill>
                  <a:schemeClr val="accent1"/>
                </a:solidFill>
                <a:latin typeface="Roboto"/>
              </a:rPr>
              <a:t>When her bruised eaglet breathes :                              </a:t>
            </a:r>
            <a:r>
              <a:rPr lang="en-IN" sz="2400" b="1" dirty="0">
                <a:solidFill>
                  <a:srgbClr val="00B0F0"/>
                </a:solidFill>
                <a:latin typeface="Roboto"/>
              </a:rPr>
              <a:t>Simile-</a:t>
            </a:r>
            <a:r>
              <a:rPr lang="en-IN" dirty="0"/>
              <a:t>a figure of speech involving the comparison of one thing with another thing of a different kind, used to make a description more emphatic or vivid. </a:t>
            </a:r>
            <a:endParaRPr lang="en-IN" sz="2400" b="1" dirty="0">
              <a:solidFill>
                <a:srgbClr val="00B0F0"/>
              </a:solidFill>
              <a:latin typeface="Roboto"/>
            </a:endParaRPr>
          </a:p>
          <a:p>
            <a:endParaRPr lang="en-IN" sz="2000" dirty="0">
              <a:solidFill>
                <a:srgbClr val="00B0F0"/>
              </a:solidFill>
            </a:endParaRPr>
          </a:p>
        </p:txBody>
      </p:sp>
    </p:spTree>
    <p:extLst>
      <p:ext uri="{BB962C8B-B14F-4D97-AF65-F5344CB8AC3E}">
        <p14:creationId xmlns:p14="http://schemas.microsoft.com/office/powerpoint/2010/main" val="2746443542"/>
      </p:ext>
    </p:extLst>
  </p:cSld>
  <p:clrMapOvr>
    <a:masterClrMapping/>
  </p:clrMapOvr>
  <p:transition spd="med">
    <p:pull/>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C67017-EF8C-4679-B478-D4270DF044EA}"/>
              </a:ext>
            </a:extLst>
          </p:cNvPr>
          <p:cNvSpPr>
            <a:spLocks noGrp="1"/>
          </p:cNvSpPr>
          <p:nvPr>
            <p:ph type="title"/>
          </p:nvPr>
        </p:nvSpPr>
        <p:spPr/>
        <p:txBody>
          <a:bodyPr/>
          <a:lstStyle/>
          <a:p>
            <a:r>
              <a:rPr lang="en-IN" dirty="0"/>
              <a:t>Warm Up</a:t>
            </a:r>
          </a:p>
        </p:txBody>
      </p:sp>
      <p:sp>
        <p:nvSpPr>
          <p:cNvPr id="3" name="Content Placeholder 2">
            <a:extLst>
              <a:ext uri="{FF2B5EF4-FFF2-40B4-BE49-F238E27FC236}">
                <a16:creationId xmlns:a16="http://schemas.microsoft.com/office/drawing/2014/main" id="{1E2766B8-B3FA-4B13-9994-2CEB4A565FC9}"/>
              </a:ext>
            </a:extLst>
          </p:cNvPr>
          <p:cNvSpPr>
            <a:spLocks noGrp="1"/>
          </p:cNvSpPr>
          <p:nvPr>
            <p:ph idx="1"/>
          </p:nvPr>
        </p:nvSpPr>
        <p:spPr>
          <a:xfrm>
            <a:off x="2589212" y="2133600"/>
            <a:ext cx="8915400" cy="2819401"/>
          </a:xfrm>
        </p:spPr>
        <p:txBody>
          <a:bodyPr>
            <a:normAutofit/>
          </a:bodyPr>
          <a:lstStyle/>
          <a:p>
            <a:r>
              <a:rPr lang="en-IN" sz="2400" dirty="0">
                <a:solidFill>
                  <a:srgbClr val="002060"/>
                </a:solidFill>
              </a:rPr>
              <a:t>Name few emperors and discuss their characteristics.</a:t>
            </a:r>
          </a:p>
          <a:p>
            <a:r>
              <a:rPr lang="en-IN" sz="2400" dirty="0">
                <a:solidFill>
                  <a:srgbClr val="002060"/>
                </a:solidFill>
              </a:rPr>
              <a:t>Indian songs  on Patriotism – </a:t>
            </a:r>
            <a:r>
              <a:rPr lang="en-IN" sz="2400" dirty="0" err="1">
                <a:solidFill>
                  <a:srgbClr val="002060"/>
                </a:solidFill>
              </a:rPr>
              <a:t>Puranaanuru</a:t>
            </a:r>
            <a:r>
              <a:rPr lang="en-IN" sz="2400" dirty="0">
                <a:solidFill>
                  <a:srgbClr val="002060"/>
                </a:solidFill>
              </a:rPr>
              <a:t> </a:t>
            </a:r>
            <a:r>
              <a:rPr lang="en-IN" sz="2400" dirty="0" err="1">
                <a:solidFill>
                  <a:srgbClr val="002060"/>
                </a:solidFill>
              </a:rPr>
              <a:t>paadalgal</a:t>
            </a:r>
            <a:endParaRPr lang="en-IN" sz="2400" dirty="0">
              <a:solidFill>
                <a:srgbClr val="002060"/>
              </a:solidFill>
            </a:endParaRPr>
          </a:p>
          <a:p>
            <a:r>
              <a:rPr lang="en-IN" sz="2400" dirty="0">
                <a:solidFill>
                  <a:srgbClr val="002060"/>
                </a:solidFill>
              </a:rPr>
              <a:t>Differentiate infantry , artillery,  elephantry, cavalry, etc </a:t>
            </a:r>
          </a:p>
        </p:txBody>
      </p:sp>
    </p:spTree>
    <p:extLst>
      <p:ext uri="{BB962C8B-B14F-4D97-AF65-F5344CB8AC3E}">
        <p14:creationId xmlns:p14="http://schemas.microsoft.com/office/powerpoint/2010/main" val="12520333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A44A2B-F160-4F7E-A103-ED08A02F0023}"/>
              </a:ext>
            </a:extLst>
          </p:cNvPr>
          <p:cNvSpPr>
            <a:spLocks noGrp="1"/>
          </p:cNvSpPr>
          <p:nvPr>
            <p:ph type="title"/>
          </p:nvPr>
        </p:nvSpPr>
        <p:spPr/>
        <p:txBody>
          <a:bodyPr/>
          <a:lstStyle/>
          <a:p>
            <a:r>
              <a:rPr lang="en-IN" dirty="0"/>
              <a:t>Listen to the poem </a:t>
            </a:r>
          </a:p>
        </p:txBody>
      </p:sp>
      <p:pic>
        <p:nvPicPr>
          <p:cNvPr id="4" name="_Incident_of_the_French_Camp__by_Robert_Browning_(read_by_Tom_O'Bedlam)">
            <a:hlinkClick r:id="" action="ppaction://media"/>
            <a:extLst>
              <a:ext uri="{FF2B5EF4-FFF2-40B4-BE49-F238E27FC236}">
                <a16:creationId xmlns:a16="http://schemas.microsoft.com/office/drawing/2014/main" id="{330F46B9-696A-4475-A80A-02127D3B209E}"/>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3082413" y="2133600"/>
            <a:ext cx="5527015" cy="3778250"/>
          </a:xfrm>
        </p:spPr>
      </p:pic>
      <p:pic>
        <p:nvPicPr>
          <p:cNvPr id="2050" name="Picture 2" descr="Image result for Napoleon and the wounded soldier french camp"/>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609428" y="3021037"/>
            <a:ext cx="2857500" cy="23907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125220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00819"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A4E7EB6-C597-42F8-ADE1-E4F920E6514E}"/>
              </a:ext>
            </a:extLst>
          </p:cNvPr>
          <p:cNvSpPr/>
          <p:nvPr/>
        </p:nvSpPr>
        <p:spPr>
          <a:xfrm>
            <a:off x="2050026" y="383458"/>
            <a:ext cx="8332838" cy="6555641"/>
          </a:xfrm>
          <a:prstGeom prst="rect">
            <a:avLst/>
          </a:prstGeom>
        </p:spPr>
        <p:txBody>
          <a:bodyPr wrap="square">
            <a:spAutoFit/>
          </a:bodyPr>
          <a:lstStyle/>
          <a:p>
            <a:r>
              <a:rPr lang="en-IN" sz="2000" b="1" dirty="0">
                <a:solidFill>
                  <a:schemeClr val="accent1"/>
                </a:solidFill>
                <a:latin typeface="Roboto"/>
              </a:rPr>
              <a:t>I. </a:t>
            </a:r>
          </a:p>
          <a:p>
            <a:r>
              <a:rPr lang="en-IN" sz="2000" b="1" dirty="0">
                <a:solidFill>
                  <a:schemeClr val="accent1"/>
                </a:solidFill>
                <a:latin typeface="Roboto"/>
              </a:rPr>
              <a:t>You know, we French stormed Ratisbon:</a:t>
            </a:r>
            <a:br>
              <a:rPr lang="en-IN" sz="2000" b="1" dirty="0">
                <a:solidFill>
                  <a:schemeClr val="accent1"/>
                </a:solidFill>
                <a:latin typeface="Roboto"/>
              </a:rPr>
            </a:br>
            <a:r>
              <a:rPr lang="en-IN" sz="2000" b="1" dirty="0">
                <a:solidFill>
                  <a:schemeClr val="accent1"/>
                </a:solidFill>
                <a:latin typeface="Roboto"/>
              </a:rPr>
              <a:t>A mile or so away,</a:t>
            </a:r>
            <a:br>
              <a:rPr lang="en-IN" sz="2000" b="1" dirty="0">
                <a:solidFill>
                  <a:schemeClr val="accent1"/>
                </a:solidFill>
                <a:latin typeface="Roboto"/>
              </a:rPr>
            </a:br>
            <a:r>
              <a:rPr lang="en-IN" sz="2000" b="1" dirty="0">
                <a:solidFill>
                  <a:schemeClr val="accent1"/>
                </a:solidFill>
                <a:latin typeface="Roboto"/>
              </a:rPr>
              <a:t>On a little mound, Napoleon</a:t>
            </a:r>
            <a:br>
              <a:rPr lang="en-IN" sz="2000" b="1" dirty="0">
                <a:solidFill>
                  <a:schemeClr val="accent1"/>
                </a:solidFill>
                <a:latin typeface="Roboto"/>
              </a:rPr>
            </a:br>
            <a:r>
              <a:rPr lang="en-IN" sz="2000" b="1" dirty="0">
                <a:solidFill>
                  <a:schemeClr val="accent1"/>
                </a:solidFill>
                <a:latin typeface="Roboto"/>
              </a:rPr>
              <a:t>Stood on our storming-day;</a:t>
            </a:r>
            <a:br>
              <a:rPr lang="en-IN" sz="2000" b="1" dirty="0">
                <a:solidFill>
                  <a:schemeClr val="accent1"/>
                </a:solidFill>
                <a:latin typeface="Roboto"/>
              </a:rPr>
            </a:br>
            <a:r>
              <a:rPr lang="en-IN" sz="2000" b="1" dirty="0">
                <a:solidFill>
                  <a:schemeClr val="accent1"/>
                </a:solidFill>
                <a:latin typeface="Roboto"/>
              </a:rPr>
              <a:t>With neck out-thrust, you fancy how,</a:t>
            </a:r>
            <a:br>
              <a:rPr lang="en-IN" sz="2000" b="1" dirty="0">
                <a:solidFill>
                  <a:schemeClr val="accent1"/>
                </a:solidFill>
                <a:latin typeface="Roboto"/>
              </a:rPr>
            </a:br>
            <a:r>
              <a:rPr lang="en-IN" sz="2000" b="1" dirty="0">
                <a:solidFill>
                  <a:schemeClr val="accent1"/>
                </a:solidFill>
                <a:latin typeface="Roboto"/>
              </a:rPr>
              <a:t>Legs wide, arms locked behind,</a:t>
            </a:r>
            <a:br>
              <a:rPr lang="en-IN" sz="2000" b="1" dirty="0">
                <a:solidFill>
                  <a:schemeClr val="accent1"/>
                </a:solidFill>
                <a:latin typeface="Roboto"/>
              </a:rPr>
            </a:br>
            <a:r>
              <a:rPr lang="en-IN" sz="2000" b="1" dirty="0">
                <a:solidFill>
                  <a:schemeClr val="accent1"/>
                </a:solidFill>
                <a:latin typeface="Roboto"/>
              </a:rPr>
              <a:t>As if to balance the prone brow</a:t>
            </a:r>
            <a:br>
              <a:rPr lang="en-IN" sz="2000" b="1" dirty="0">
                <a:solidFill>
                  <a:schemeClr val="accent1"/>
                </a:solidFill>
                <a:latin typeface="Roboto"/>
              </a:rPr>
            </a:br>
            <a:r>
              <a:rPr lang="en-IN" sz="2000" b="1" dirty="0">
                <a:solidFill>
                  <a:schemeClr val="accent1"/>
                </a:solidFill>
                <a:latin typeface="Roboto"/>
              </a:rPr>
              <a:t>Oppressive with its mind.</a:t>
            </a:r>
            <a:br>
              <a:rPr lang="en-IN" sz="2000" b="1" dirty="0">
                <a:solidFill>
                  <a:schemeClr val="accent1"/>
                </a:solidFill>
                <a:latin typeface="Roboto"/>
              </a:rPr>
            </a:br>
            <a:br>
              <a:rPr lang="en-IN" sz="2000" b="1" dirty="0">
                <a:solidFill>
                  <a:schemeClr val="accent1"/>
                </a:solidFill>
                <a:latin typeface="Roboto"/>
              </a:rPr>
            </a:br>
            <a:r>
              <a:rPr lang="en-IN" sz="2000" b="1" dirty="0">
                <a:solidFill>
                  <a:schemeClr val="accent1"/>
                </a:solidFill>
                <a:latin typeface="Roboto"/>
              </a:rPr>
              <a:t>II.</a:t>
            </a:r>
            <a:br>
              <a:rPr lang="en-IN" sz="2000" b="1" dirty="0">
                <a:solidFill>
                  <a:schemeClr val="accent1"/>
                </a:solidFill>
                <a:latin typeface="Roboto"/>
              </a:rPr>
            </a:br>
            <a:r>
              <a:rPr lang="en-IN" sz="2000" b="1" dirty="0">
                <a:solidFill>
                  <a:schemeClr val="accent1"/>
                </a:solidFill>
                <a:latin typeface="Roboto"/>
              </a:rPr>
              <a:t>Just as perhaps he mused ``My plans</a:t>
            </a:r>
            <a:br>
              <a:rPr lang="en-IN" sz="2000" b="1" dirty="0">
                <a:solidFill>
                  <a:schemeClr val="accent1"/>
                </a:solidFill>
                <a:latin typeface="Roboto"/>
              </a:rPr>
            </a:br>
            <a:r>
              <a:rPr lang="en-IN" sz="2000" b="1" dirty="0">
                <a:solidFill>
                  <a:schemeClr val="accent1"/>
                </a:solidFill>
                <a:latin typeface="Roboto"/>
              </a:rPr>
              <a:t>``That soar, to earth may fall,</a:t>
            </a:r>
            <a:br>
              <a:rPr lang="en-IN" sz="2000" b="1" dirty="0">
                <a:solidFill>
                  <a:schemeClr val="accent1"/>
                </a:solidFill>
                <a:latin typeface="Roboto"/>
              </a:rPr>
            </a:br>
            <a:r>
              <a:rPr lang="en-IN" sz="2000" b="1" dirty="0">
                <a:solidFill>
                  <a:schemeClr val="accent1"/>
                </a:solidFill>
                <a:latin typeface="Roboto"/>
              </a:rPr>
              <a:t>``Let once my army-leader </a:t>
            </a:r>
            <a:r>
              <a:rPr lang="en-IN" sz="2000" b="1" dirty="0" err="1">
                <a:solidFill>
                  <a:schemeClr val="accent1"/>
                </a:solidFill>
                <a:latin typeface="Roboto"/>
              </a:rPr>
              <a:t>Lannes</a:t>
            </a:r>
            <a:br>
              <a:rPr lang="en-IN" sz="2000" b="1" dirty="0">
                <a:solidFill>
                  <a:schemeClr val="accent1"/>
                </a:solidFill>
                <a:latin typeface="Roboto"/>
              </a:rPr>
            </a:br>
            <a:r>
              <a:rPr lang="en-IN" sz="2000" b="1" dirty="0">
                <a:solidFill>
                  <a:schemeClr val="accent1"/>
                </a:solidFill>
                <a:latin typeface="Roboto"/>
              </a:rPr>
              <a:t>``Waver at yonder wall,''---</a:t>
            </a:r>
            <a:br>
              <a:rPr lang="en-IN" sz="2000" b="1" dirty="0">
                <a:solidFill>
                  <a:schemeClr val="accent1"/>
                </a:solidFill>
                <a:latin typeface="Roboto"/>
              </a:rPr>
            </a:br>
            <a:r>
              <a:rPr lang="en-IN" sz="2000" b="1" dirty="0">
                <a:solidFill>
                  <a:schemeClr val="accent1"/>
                </a:solidFill>
                <a:latin typeface="Roboto"/>
              </a:rPr>
              <a:t>Out 'twixt the battery-smokes there flew</a:t>
            </a:r>
            <a:br>
              <a:rPr lang="en-IN" sz="2000" b="1" dirty="0">
                <a:solidFill>
                  <a:schemeClr val="accent1"/>
                </a:solidFill>
                <a:latin typeface="Roboto"/>
              </a:rPr>
            </a:br>
            <a:r>
              <a:rPr lang="en-IN" sz="2000" b="1" dirty="0">
                <a:solidFill>
                  <a:schemeClr val="accent1"/>
                </a:solidFill>
                <a:latin typeface="Roboto"/>
              </a:rPr>
              <a:t>A rider, bound on bound</a:t>
            </a:r>
            <a:br>
              <a:rPr lang="en-IN" sz="2000" b="1" dirty="0">
                <a:solidFill>
                  <a:schemeClr val="accent1"/>
                </a:solidFill>
                <a:latin typeface="Roboto"/>
              </a:rPr>
            </a:br>
            <a:r>
              <a:rPr lang="en-IN" sz="2000" b="1" dirty="0">
                <a:solidFill>
                  <a:schemeClr val="accent1"/>
                </a:solidFill>
                <a:latin typeface="Roboto"/>
              </a:rPr>
              <a:t>Full-galloping; nor bridle drew</a:t>
            </a:r>
            <a:br>
              <a:rPr lang="en-IN" sz="2000" b="1" dirty="0">
                <a:solidFill>
                  <a:schemeClr val="accent1"/>
                </a:solidFill>
                <a:latin typeface="Roboto"/>
              </a:rPr>
            </a:br>
            <a:r>
              <a:rPr lang="en-IN" sz="2000" b="1" dirty="0">
                <a:solidFill>
                  <a:schemeClr val="accent1"/>
                </a:solidFill>
                <a:latin typeface="Roboto"/>
              </a:rPr>
              <a:t>Until he reached the mound.</a:t>
            </a:r>
            <a:br>
              <a:rPr lang="en-IN" sz="2000" b="1" dirty="0">
                <a:solidFill>
                  <a:schemeClr val="accent1"/>
                </a:solidFill>
                <a:latin typeface="Roboto"/>
              </a:rPr>
            </a:br>
            <a:br>
              <a:rPr lang="en-IN" sz="2000" b="1" dirty="0">
                <a:solidFill>
                  <a:schemeClr val="accent1"/>
                </a:solidFill>
                <a:latin typeface="Roboto"/>
              </a:rPr>
            </a:br>
            <a:endParaRPr lang="en-IN" sz="2000" b="1" dirty="0">
              <a:solidFill>
                <a:schemeClr val="accent1"/>
              </a:solidFill>
              <a:latin typeface="Arial" panose="020B0604020202020204" pitchFamily="34" charset="0"/>
            </a:endParaRPr>
          </a:p>
        </p:txBody>
      </p:sp>
    </p:spTree>
    <p:extLst>
      <p:ext uri="{BB962C8B-B14F-4D97-AF65-F5344CB8AC3E}">
        <p14:creationId xmlns:p14="http://schemas.microsoft.com/office/powerpoint/2010/main" val="156424404"/>
      </p:ext>
    </p:extLst>
  </p:cSld>
  <p:clrMapOvr>
    <a:masterClrMapping/>
  </p:clrMapOvr>
  <p:transition spd="slow">
    <p:randomBar dir="ver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841678" y="1081826"/>
            <a:ext cx="7134896" cy="4801314"/>
          </a:xfrm>
          <a:prstGeom prst="rect">
            <a:avLst/>
          </a:prstGeom>
        </p:spPr>
        <p:txBody>
          <a:bodyPr wrap="square">
            <a:spAutoFit/>
          </a:bodyPr>
          <a:lstStyle/>
          <a:p>
            <a:pPr algn="just"/>
            <a:r>
              <a:rPr lang="en-US" dirty="0">
                <a:solidFill>
                  <a:srgbClr val="FF0000"/>
                </a:solidFill>
              </a:rPr>
              <a:t>Explanation:</a:t>
            </a:r>
          </a:p>
          <a:p>
            <a:pPr algn="just"/>
            <a:r>
              <a:rPr lang="en-US" dirty="0"/>
              <a:t>The French Army had attacked the German city of </a:t>
            </a:r>
            <a:r>
              <a:rPr lang="en-US" dirty="0" err="1"/>
              <a:t>Ratisbon</a:t>
            </a:r>
            <a:r>
              <a:rPr lang="en-US" dirty="0"/>
              <a:t>. After they had achieved triumph, the news of the victory was conveyed to the Emperor Napoleon Bonaparte by that young soldier who was brimming with pride and glory although he was on the verge of death. Thereafter, the wounded soldier breathed his last.</a:t>
            </a:r>
          </a:p>
          <a:p>
            <a:pPr algn="just"/>
            <a:endParaRPr lang="en-US" dirty="0"/>
          </a:p>
          <a:p>
            <a:pPr algn="just"/>
            <a:r>
              <a:rPr lang="en-US" dirty="0"/>
              <a:t>Marshal </a:t>
            </a:r>
            <a:r>
              <a:rPr lang="en-US" dirty="0" err="1"/>
              <a:t>Lannes</a:t>
            </a:r>
            <a:r>
              <a:rPr lang="en-US" dirty="0"/>
              <a:t> led the French aggression in the year 1783. On that occasion, the French emperor Napoleon stood on a hillock just a mile away from the scene of the onslaught. He appeared to be in a pensive mood. He had his neck sticking out and his legs were wide apart. He had his arms joined behind his bark and a cloud on his brow was quite visible. It seemed that something very important was weighing upon his mind and he was perhaps working out his future strategy and line of action.</a:t>
            </a:r>
          </a:p>
        </p:txBody>
      </p:sp>
    </p:spTree>
    <p:extLst>
      <p:ext uri="{BB962C8B-B14F-4D97-AF65-F5344CB8AC3E}">
        <p14:creationId xmlns:p14="http://schemas.microsoft.com/office/powerpoint/2010/main" val="225987600"/>
      </p:ext>
    </p:extLst>
  </p:cSld>
  <p:clrMapOvr>
    <a:masterClrMapping/>
  </p:clrMapOvr>
  <p:transition spd="slow">
    <p:randomBar dir="ver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E1991A-BBD7-4E44-88FD-06AB1CCD301F}"/>
              </a:ext>
            </a:extLst>
          </p:cNvPr>
          <p:cNvSpPr/>
          <p:nvPr/>
        </p:nvSpPr>
        <p:spPr>
          <a:xfrm>
            <a:off x="3048000" y="-4373136"/>
            <a:ext cx="6096000" cy="646331"/>
          </a:xfrm>
          <a:prstGeom prst="rect">
            <a:avLst/>
          </a:prstGeom>
        </p:spPr>
        <p:txBody>
          <a:bodyPr>
            <a:spAutoFit/>
          </a:bodyPr>
          <a:lstStyle/>
          <a:p>
            <a:br>
              <a:rPr lang="en-IN" dirty="0">
                <a:solidFill>
                  <a:srgbClr val="333333"/>
                </a:solidFill>
                <a:latin typeface="Roboto"/>
              </a:rPr>
            </a:br>
            <a:endParaRPr lang="en-IN" b="0" i="0" dirty="0">
              <a:solidFill>
                <a:srgbClr val="000000"/>
              </a:solidFill>
              <a:effectLst/>
              <a:latin typeface="Arial" panose="020B0604020202020204" pitchFamily="34" charset="0"/>
            </a:endParaRPr>
          </a:p>
        </p:txBody>
      </p:sp>
      <p:sp>
        <p:nvSpPr>
          <p:cNvPr id="2" name="Rectangle 1">
            <a:extLst>
              <a:ext uri="{FF2B5EF4-FFF2-40B4-BE49-F238E27FC236}">
                <a16:creationId xmlns:a16="http://schemas.microsoft.com/office/drawing/2014/main" id="{BFDCD598-E4DC-4C87-A479-8A0B5E44F6A6}"/>
              </a:ext>
            </a:extLst>
          </p:cNvPr>
          <p:cNvSpPr/>
          <p:nvPr/>
        </p:nvSpPr>
        <p:spPr>
          <a:xfrm>
            <a:off x="2344994" y="58847"/>
            <a:ext cx="8259096" cy="6740307"/>
          </a:xfrm>
          <a:prstGeom prst="rect">
            <a:avLst/>
          </a:prstGeom>
        </p:spPr>
        <p:txBody>
          <a:bodyPr wrap="square">
            <a:spAutoFit/>
          </a:bodyPr>
          <a:lstStyle/>
          <a:p>
            <a:br>
              <a:rPr lang="en-IN" b="1" dirty="0"/>
            </a:br>
            <a:br>
              <a:rPr lang="en-IN" b="1" dirty="0"/>
            </a:br>
            <a:r>
              <a:rPr lang="en-IN" b="1" dirty="0">
                <a:solidFill>
                  <a:schemeClr val="accent1"/>
                </a:solidFill>
              </a:rPr>
              <a:t>III.</a:t>
            </a:r>
            <a:br>
              <a:rPr lang="en-IN" b="1" dirty="0">
                <a:solidFill>
                  <a:schemeClr val="accent1"/>
                </a:solidFill>
              </a:rPr>
            </a:br>
            <a:br>
              <a:rPr lang="en-IN" b="1" dirty="0">
                <a:solidFill>
                  <a:schemeClr val="accent1"/>
                </a:solidFill>
              </a:rPr>
            </a:br>
            <a:r>
              <a:rPr lang="en-IN" b="1" dirty="0">
                <a:solidFill>
                  <a:schemeClr val="accent1"/>
                </a:solidFill>
              </a:rPr>
              <a:t>Then off there flung in smiling joy,</a:t>
            </a:r>
            <a:br>
              <a:rPr lang="en-IN" b="1" dirty="0">
                <a:solidFill>
                  <a:schemeClr val="accent1"/>
                </a:solidFill>
              </a:rPr>
            </a:br>
            <a:r>
              <a:rPr lang="en-IN" b="1" dirty="0">
                <a:solidFill>
                  <a:schemeClr val="accent1"/>
                </a:solidFill>
              </a:rPr>
              <a:t>And held himself erect</a:t>
            </a:r>
            <a:br>
              <a:rPr lang="en-IN" b="1" dirty="0">
                <a:solidFill>
                  <a:schemeClr val="accent1"/>
                </a:solidFill>
              </a:rPr>
            </a:br>
            <a:r>
              <a:rPr lang="en-IN" b="1" dirty="0">
                <a:solidFill>
                  <a:schemeClr val="accent1"/>
                </a:solidFill>
              </a:rPr>
              <a:t>By just his horse's mane, a boy:</a:t>
            </a:r>
            <a:br>
              <a:rPr lang="en-IN" b="1" dirty="0">
                <a:solidFill>
                  <a:schemeClr val="accent1"/>
                </a:solidFill>
              </a:rPr>
            </a:br>
            <a:r>
              <a:rPr lang="en-IN" b="1" dirty="0">
                <a:solidFill>
                  <a:schemeClr val="accent1"/>
                </a:solidFill>
              </a:rPr>
              <a:t>You hardly could suspect---</a:t>
            </a:r>
            <a:br>
              <a:rPr lang="en-IN" b="1" dirty="0">
                <a:solidFill>
                  <a:schemeClr val="accent1"/>
                </a:solidFill>
              </a:rPr>
            </a:br>
            <a:r>
              <a:rPr lang="en-IN" b="1" dirty="0">
                <a:solidFill>
                  <a:schemeClr val="accent1"/>
                </a:solidFill>
              </a:rPr>
              <a:t>(So tight he kept his lips compressed,</a:t>
            </a:r>
            <a:br>
              <a:rPr lang="en-IN" b="1" dirty="0">
                <a:solidFill>
                  <a:schemeClr val="accent1"/>
                </a:solidFill>
              </a:rPr>
            </a:br>
            <a:r>
              <a:rPr lang="en-IN" b="1" dirty="0">
                <a:solidFill>
                  <a:schemeClr val="accent1"/>
                </a:solidFill>
              </a:rPr>
              <a:t>Scarce any blood came through)</a:t>
            </a:r>
            <a:br>
              <a:rPr lang="en-IN" b="1" dirty="0">
                <a:solidFill>
                  <a:schemeClr val="accent1"/>
                </a:solidFill>
              </a:rPr>
            </a:br>
            <a:r>
              <a:rPr lang="en-IN" b="1" dirty="0">
                <a:solidFill>
                  <a:schemeClr val="accent1"/>
                </a:solidFill>
              </a:rPr>
              <a:t>You looked twice ere you saw his breast</a:t>
            </a:r>
            <a:br>
              <a:rPr lang="en-IN" b="1" dirty="0">
                <a:solidFill>
                  <a:schemeClr val="accent1"/>
                </a:solidFill>
              </a:rPr>
            </a:br>
            <a:r>
              <a:rPr lang="en-IN" b="1" dirty="0">
                <a:solidFill>
                  <a:schemeClr val="accent1"/>
                </a:solidFill>
              </a:rPr>
              <a:t>Was all but shot in two.</a:t>
            </a:r>
            <a:br>
              <a:rPr lang="en-IN" b="1" dirty="0">
                <a:solidFill>
                  <a:schemeClr val="accent1"/>
                </a:solidFill>
              </a:rPr>
            </a:br>
            <a:br>
              <a:rPr lang="en-IN" b="1" dirty="0">
                <a:solidFill>
                  <a:schemeClr val="accent1"/>
                </a:solidFill>
              </a:rPr>
            </a:br>
            <a:r>
              <a:rPr lang="en-IN" b="1" dirty="0">
                <a:solidFill>
                  <a:schemeClr val="accent1"/>
                </a:solidFill>
              </a:rPr>
              <a:t>IV.</a:t>
            </a:r>
            <a:br>
              <a:rPr lang="en-IN" b="1" dirty="0">
                <a:solidFill>
                  <a:schemeClr val="accent1"/>
                </a:solidFill>
              </a:rPr>
            </a:br>
            <a:br>
              <a:rPr lang="en-IN" b="1" dirty="0">
                <a:solidFill>
                  <a:schemeClr val="accent1"/>
                </a:solidFill>
              </a:rPr>
            </a:br>
            <a:r>
              <a:rPr lang="en-IN" b="1" dirty="0">
                <a:solidFill>
                  <a:schemeClr val="accent1"/>
                </a:solidFill>
              </a:rPr>
              <a:t>``Well,'' cried he, ``Emperor, by God's grace</a:t>
            </a:r>
            <a:br>
              <a:rPr lang="en-IN" b="1" dirty="0">
                <a:solidFill>
                  <a:schemeClr val="accent1"/>
                </a:solidFill>
              </a:rPr>
            </a:br>
            <a:r>
              <a:rPr lang="en-IN" b="1" dirty="0">
                <a:solidFill>
                  <a:schemeClr val="accent1"/>
                </a:solidFill>
              </a:rPr>
              <a:t>``We've got you Ratisbon!</a:t>
            </a:r>
            <a:br>
              <a:rPr lang="en-IN" b="1" dirty="0">
                <a:solidFill>
                  <a:schemeClr val="accent1"/>
                </a:solidFill>
              </a:rPr>
            </a:br>
            <a:r>
              <a:rPr lang="en-IN" b="1" dirty="0">
                <a:solidFill>
                  <a:schemeClr val="accent1"/>
                </a:solidFill>
              </a:rPr>
              <a:t>``The Marshal's in the market-place,</a:t>
            </a:r>
            <a:br>
              <a:rPr lang="en-IN" b="1" dirty="0">
                <a:solidFill>
                  <a:schemeClr val="accent1"/>
                </a:solidFill>
              </a:rPr>
            </a:br>
            <a:r>
              <a:rPr lang="en-IN" b="1" dirty="0">
                <a:solidFill>
                  <a:schemeClr val="accent1"/>
                </a:solidFill>
              </a:rPr>
              <a:t>``And you'll be there anon</a:t>
            </a:r>
            <a:br>
              <a:rPr lang="en-IN" b="1" dirty="0">
                <a:solidFill>
                  <a:schemeClr val="accent1"/>
                </a:solidFill>
              </a:rPr>
            </a:br>
            <a:r>
              <a:rPr lang="en-IN" b="1" dirty="0">
                <a:solidFill>
                  <a:schemeClr val="accent1"/>
                </a:solidFill>
              </a:rPr>
              <a:t>``To see your flag-bird flap his vans</a:t>
            </a:r>
            <a:br>
              <a:rPr lang="en-IN" b="1" dirty="0">
                <a:solidFill>
                  <a:schemeClr val="accent1"/>
                </a:solidFill>
              </a:rPr>
            </a:br>
            <a:r>
              <a:rPr lang="en-IN" b="1" dirty="0">
                <a:solidFill>
                  <a:schemeClr val="accent1"/>
                </a:solidFill>
              </a:rPr>
              <a:t>``Where I, to heart's desire,</a:t>
            </a:r>
            <a:br>
              <a:rPr lang="en-IN" b="1" dirty="0">
                <a:solidFill>
                  <a:schemeClr val="accent1"/>
                </a:solidFill>
              </a:rPr>
            </a:br>
            <a:r>
              <a:rPr lang="en-IN" b="1" dirty="0">
                <a:solidFill>
                  <a:schemeClr val="accent1"/>
                </a:solidFill>
              </a:rPr>
              <a:t>``Perched him!'' The chief's eye flashed; his plans</a:t>
            </a:r>
            <a:br>
              <a:rPr lang="en-IN" b="1" dirty="0">
                <a:solidFill>
                  <a:schemeClr val="accent1"/>
                </a:solidFill>
              </a:rPr>
            </a:br>
            <a:r>
              <a:rPr lang="en-IN" b="1" dirty="0">
                <a:solidFill>
                  <a:schemeClr val="accent1"/>
                </a:solidFill>
              </a:rPr>
              <a:t>Soared up again like fire.</a:t>
            </a:r>
            <a:br>
              <a:rPr lang="en-IN" b="1" dirty="0">
                <a:solidFill>
                  <a:schemeClr val="accent1"/>
                </a:solidFill>
              </a:rPr>
            </a:br>
            <a:endParaRPr lang="en-IN" b="1" dirty="0">
              <a:solidFill>
                <a:schemeClr val="accent1"/>
              </a:solidFill>
            </a:endParaRPr>
          </a:p>
        </p:txBody>
      </p:sp>
    </p:spTree>
    <p:extLst>
      <p:ext uri="{BB962C8B-B14F-4D97-AF65-F5344CB8AC3E}">
        <p14:creationId xmlns:p14="http://schemas.microsoft.com/office/powerpoint/2010/main" val="38089886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4406" y="334851"/>
            <a:ext cx="9144000" cy="5078313"/>
          </a:xfrm>
          <a:prstGeom prst="rect">
            <a:avLst/>
          </a:prstGeom>
        </p:spPr>
        <p:txBody>
          <a:bodyPr wrap="square">
            <a:spAutoFit/>
          </a:bodyPr>
          <a:lstStyle/>
          <a:p>
            <a:pPr algn="just"/>
            <a:r>
              <a:rPr lang="en-US" dirty="0"/>
              <a:t>These lines bring to light the contemplative nature of Napoleon, and the courage and enthusiasm of the young soldier who was heading towards him to convey the good news of victory. Napoleon was lost in his thoughts pondering over the events of the days to come. All his future planning depended upon his success at </a:t>
            </a:r>
            <a:r>
              <a:rPr lang="en-US" dirty="0" err="1"/>
              <a:t>Ratisbon</a:t>
            </a:r>
            <a:r>
              <a:rPr lang="en-US" dirty="0"/>
              <a:t>. He was eagerly waiting to see the French flag flutter over the German City. As he concentrated upon his future strategy, he observed a young French soldier rushing towards him, riding at top speed. The rider pierced through the blanket of smoke. He came straight to the place where Napoleon was standing and was waiting to receive the good tidings.</a:t>
            </a:r>
          </a:p>
          <a:p>
            <a:pPr algn="just"/>
            <a:endParaRPr lang="en-US" dirty="0"/>
          </a:p>
          <a:p>
            <a:pPr algn="just"/>
            <a:r>
              <a:rPr lang="en-US" dirty="0"/>
              <a:t>The poet appreciates the heroic </a:t>
            </a:r>
            <a:r>
              <a:rPr lang="en-US" dirty="0" err="1"/>
              <a:t>behaviour</a:t>
            </a:r>
            <a:r>
              <a:rPr lang="en-US" dirty="0"/>
              <a:t> of the young soldier. Although he was fatally wounded, he displayed extraordinary courage, confidence and self-control. He jumped off his horse and stood at attention before his chief. His mouth was full of blood but he had his lips so tightly sealed that not a drop of blood oozed out of it. He maintained his cool and composure, and with confidence and chivalry, conveyed the cheerful news of victory. One could never realize that the young soldier’s breast was shot into two unless one has very keen and observant eye on him.</a:t>
            </a:r>
          </a:p>
        </p:txBody>
      </p:sp>
    </p:spTree>
    <p:extLst>
      <p:ext uri="{BB962C8B-B14F-4D97-AF65-F5344CB8AC3E}">
        <p14:creationId xmlns:p14="http://schemas.microsoft.com/office/powerpoint/2010/main" val="6665081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5E1991A-BBD7-4E44-88FD-06AB1CCD301F}"/>
              </a:ext>
            </a:extLst>
          </p:cNvPr>
          <p:cNvSpPr/>
          <p:nvPr/>
        </p:nvSpPr>
        <p:spPr>
          <a:xfrm>
            <a:off x="3048000" y="-4373136"/>
            <a:ext cx="6096000" cy="923330"/>
          </a:xfrm>
          <a:prstGeom prst="rect">
            <a:avLst/>
          </a:prstGeom>
        </p:spPr>
        <p:txBody>
          <a:bodyPr>
            <a:spAutoFit/>
          </a:bodyPr>
          <a:lstStyle/>
          <a:p>
            <a:br>
              <a:rPr lang="en-IN" dirty="0">
                <a:solidFill>
                  <a:srgbClr val="333333"/>
                </a:solidFill>
                <a:latin typeface="Roboto"/>
              </a:rPr>
            </a:br>
            <a:br>
              <a:rPr lang="en-IN" dirty="0">
                <a:solidFill>
                  <a:srgbClr val="333333"/>
                </a:solidFill>
                <a:latin typeface="Roboto"/>
              </a:rPr>
            </a:br>
            <a:endParaRPr lang="en-IN" b="0" i="0" dirty="0">
              <a:solidFill>
                <a:srgbClr val="000000"/>
              </a:solidFill>
              <a:effectLst/>
              <a:latin typeface="Arial" panose="020B0604020202020204" pitchFamily="34" charset="0"/>
            </a:endParaRPr>
          </a:p>
        </p:txBody>
      </p:sp>
      <p:sp>
        <p:nvSpPr>
          <p:cNvPr id="2" name="Rectangle 1">
            <a:extLst>
              <a:ext uri="{FF2B5EF4-FFF2-40B4-BE49-F238E27FC236}">
                <a16:creationId xmlns:a16="http://schemas.microsoft.com/office/drawing/2014/main" id="{083F4F5A-A6A5-4D83-AF6C-09488356141D}"/>
              </a:ext>
            </a:extLst>
          </p:cNvPr>
          <p:cNvSpPr/>
          <p:nvPr/>
        </p:nvSpPr>
        <p:spPr>
          <a:xfrm>
            <a:off x="3048000" y="1720840"/>
            <a:ext cx="6641690" cy="3785652"/>
          </a:xfrm>
          <a:prstGeom prst="rect">
            <a:avLst/>
          </a:prstGeom>
        </p:spPr>
        <p:txBody>
          <a:bodyPr wrap="square">
            <a:spAutoFit/>
          </a:bodyPr>
          <a:lstStyle/>
          <a:p>
            <a:r>
              <a:rPr lang="en-IN" sz="2000" b="1" dirty="0">
                <a:solidFill>
                  <a:schemeClr val="accent1"/>
                </a:solidFill>
                <a:latin typeface="Roboto"/>
              </a:rPr>
              <a:t>V.</a:t>
            </a:r>
            <a:br>
              <a:rPr lang="en-IN" sz="2000" b="1" dirty="0">
                <a:solidFill>
                  <a:schemeClr val="accent1"/>
                </a:solidFill>
                <a:latin typeface="Roboto"/>
              </a:rPr>
            </a:br>
            <a:br>
              <a:rPr lang="en-IN" sz="2000" b="1" dirty="0">
                <a:solidFill>
                  <a:schemeClr val="accent1"/>
                </a:solidFill>
                <a:latin typeface="Roboto"/>
              </a:rPr>
            </a:br>
            <a:r>
              <a:rPr lang="en-IN" sz="2000" b="1" dirty="0">
                <a:solidFill>
                  <a:schemeClr val="accent1"/>
                </a:solidFill>
                <a:latin typeface="Roboto"/>
              </a:rPr>
              <a:t>The chief's eye flashed; but presently</a:t>
            </a:r>
            <a:br>
              <a:rPr lang="en-IN" sz="2000" b="1" dirty="0">
                <a:solidFill>
                  <a:schemeClr val="accent1"/>
                </a:solidFill>
                <a:latin typeface="Roboto"/>
              </a:rPr>
            </a:br>
            <a:r>
              <a:rPr lang="en-IN" sz="2000" b="1" dirty="0">
                <a:solidFill>
                  <a:schemeClr val="accent1"/>
                </a:solidFill>
                <a:latin typeface="Roboto"/>
              </a:rPr>
              <a:t>Softened itself, as sheathes</a:t>
            </a:r>
            <a:br>
              <a:rPr lang="en-IN" sz="2000" b="1" dirty="0">
                <a:solidFill>
                  <a:schemeClr val="accent1"/>
                </a:solidFill>
                <a:latin typeface="Roboto"/>
              </a:rPr>
            </a:br>
            <a:r>
              <a:rPr lang="en-IN" sz="2000" b="1" dirty="0">
                <a:solidFill>
                  <a:schemeClr val="accent1"/>
                </a:solidFill>
                <a:latin typeface="Roboto"/>
              </a:rPr>
              <a:t>A film the mother-eagle's eye</a:t>
            </a:r>
            <a:br>
              <a:rPr lang="en-IN" sz="2000" b="1" dirty="0">
                <a:solidFill>
                  <a:schemeClr val="accent1"/>
                </a:solidFill>
                <a:latin typeface="Roboto"/>
              </a:rPr>
            </a:br>
            <a:r>
              <a:rPr lang="en-IN" sz="2000" b="1" dirty="0">
                <a:solidFill>
                  <a:schemeClr val="accent1"/>
                </a:solidFill>
                <a:latin typeface="Roboto"/>
              </a:rPr>
              <a:t>When her bruised eaglet breathes;</a:t>
            </a:r>
            <a:br>
              <a:rPr lang="en-IN" sz="2000" b="1" dirty="0">
                <a:solidFill>
                  <a:schemeClr val="accent1"/>
                </a:solidFill>
                <a:latin typeface="Roboto"/>
              </a:rPr>
            </a:br>
            <a:r>
              <a:rPr lang="en-IN" sz="2000" b="1" dirty="0">
                <a:solidFill>
                  <a:schemeClr val="accent1"/>
                </a:solidFill>
                <a:latin typeface="Roboto"/>
              </a:rPr>
              <a:t>``You're wounded!'' ``Nay,'' the soldier's pride</a:t>
            </a:r>
            <a:br>
              <a:rPr lang="en-IN" sz="2000" b="1" dirty="0">
                <a:solidFill>
                  <a:schemeClr val="accent1"/>
                </a:solidFill>
                <a:latin typeface="Roboto"/>
              </a:rPr>
            </a:br>
            <a:r>
              <a:rPr lang="en-IN" sz="2000" b="1" dirty="0">
                <a:solidFill>
                  <a:schemeClr val="accent1"/>
                </a:solidFill>
                <a:latin typeface="Roboto"/>
              </a:rPr>
              <a:t>Touched to the quick, he said:</a:t>
            </a:r>
            <a:br>
              <a:rPr lang="en-IN" sz="2000" b="1" dirty="0">
                <a:solidFill>
                  <a:schemeClr val="accent1"/>
                </a:solidFill>
                <a:latin typeface="Roboto"/>
              </a:rPr>
            </a:br>
            <a:r>
              <a:rPr lang="en-IN" sz="2000" b="1" dirty="0">
                <a:solidFill>
                  <a:schemeClr val="accent1"/>
                </a:solidFill>
                <a:latin typeface="Roboto"/>
              </a:rPr>
              <a:t>``I'm killed, Sire!'' And his chief beside</a:t>
            </a:r>
            <a:br>
              <a:rPr lang="en-IN" sz="2000" b="1" dirty="0">
                <a:solidFill>
                  <a:schemeClr val="accent1"/>
                </a:solidFill>
                <a:latin typeface="Roboto"/>
              </a:rPr>
            </a:br>
            <a:r>
              <a:rPr lang="en-IN" sz="2000" b="1" dirty="0">
                <a:solidFill>
                  <a:schemeClr val="accent1"/>
                </a:solidFill>
                <a:latin typeface="Roboto"/>
              </a:rPr>
              <a:t>Smiling the boy fell dead. </a:t>
            </a:r>
            <a:br>
              <a:rPr lang="en-IN" sz="2000" b="1" dirty="0">
                <a:solidFill>
                  <a:schemeClr val="accent1"/>
                </a:solidFill>
                <a:latin typeface="Roboto"/>
              </a:rPr>
            </a:br>
            <a:endParaRPr lang="en-IN" sz="2000" b="1" dirty="0">
              <a:solidFill>
                <a:schemeClr val="accent1"/>
              </a:solidFill>
              <a:latin typeface="Roboto"/>
            </a:endParaRPr>
          </a:p>
          <a:p>
            <a:r>
              <a:rPr lang="en-IN" sz="2000" b="1" dirty="0">
                <a:solidFill>
                  <a:schemeClr val="accent1"/>
                </a:solidFill>
                <a:latin typeface="Arial" panose="020B0604020202020204" pitchFamily="34" charset="0"/>
                <a:hlinkClick r:id="rId2">
                  <a:extLst>
                    <a:ext uri="{A12FA001-AC4F-418D-AE19-62706E023703}">
                      <ahyp:hlinkClr xmlns:ahyp="http://schemas.microsoft.com/office/drawing/2018/hyperlinkcolor" val="tx"/>
                    </a:ext>
                  </a:extLst>
                </a:hlinkClick>
              </a:rPr>
              <a:t>Robert Browning</a:t>
            </a:r>
            <a:endParaRPr lang="en-IN" sz="2000" b="1" dirty="0">
              <a:solidFill>
                <a:schemeClr val="accent1"/>
              </a:solidFill>
            </a:endParaRPr>
          </a:p>
        </p:txBody>
      </p:sp>
    </p:spTree>
    <p:extLst>
      <p:ext uri="{BB962C8B-B14F-4D97-AF65-F5344CB8AC3E}">
        <p14:creationId xmlns:p14="http://schemas.microsoft.com/office/powerpoint/2010/main" val="294739636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7999" y="1028343"/>
            <a:ext cx="8787685" cy="3139321"/>
          </a:xfrm>
          <a:prstGeom prst="rect">
            <a:avLst/>
          </a:prstGeom>
        </p:spPr>
        <p:txBody>
          <a:bodyPr wrap="square">
            <a:spAutoFit/>
          </a:bodyPr>
          <a:lstStyle/>
          <a:p>
            <a:pPr algn="just"/>
            <a:r>
              <a:rPr lang="en-US" dirty="0"/>
              <a:t>These lines bring to light Napoleon’s loving and affectionate </a:t>
            </a:r>
            <a:r>
              <a:rPr lang="en-US" dirty="0" err="1"/>
              <a:t>behaviour</a:t>
            </a:r>
            <a:r>
              <a:rPr lang="en-US" dirty="0"/>
              <a:t> towards the young soldier who was about to breathe his last. The good news of success had brought to Napoleon’s eyes a special kind of glitter which faded away no sooner had he noticed that the soldier was fatally wounded. The feelings of Napoleon at that moment were just like those of the mother eagle who gets confused when she finds her young ones badly bruised and on the verge of death. She fails to understand how to save their lives. Similarly, that maternal affection surged up in Napoleon’s heart and he inquired whether the boy was wounded. The soldier proudly declared that he felt joy and thrill in giving his life for his country. There was a smile of pride and satisfaction on the young soldier’s lips as he fell dead near his emperor’s feet.</a:t>
            </a:r>
          </a:p>
        </p:txBody>
      </p:sp>
    </p:spTree>
    <p:extLst>
      <p:ext uri="{BB962C8B-B14F-4D97-AF65-F5344CB8AC3E}">
        <p14:creationId xmlns:p14="http://schemas.microsoft.com/office/powerpoint/2010/main" val="16556936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4F4E1F0-B042-4784-B76F-0779CAC41455}"/>
              </a:ext>
            </a:extLst>
          </p:cNvPr>
          <p:cNvSpPr>
            <a:spLocks noGrp="1"/>
          </p:cNvSpPr>
          <p:nvPr>
            <p:ph type="title"/>
          </p:nvPr>
        </p:nvSpPr>
        <p:spPr/>
        <p:txBody>
          <a:bodyPr/>
          <a:lstStyle/>
          <a:p>
            <a:r>
              <a:rPr lang="en-IN" dirty="0"/>
              <a:t>Facts to Know</a:t>
            </a:r>
          </a:p>
        </p:txBody>
      </p:sp>
      <p:sp>
        <p:nvSpPr>
          <p:cNvPr id="6" name="Content Placeholder 5">
            <a:extLst>
              <a:ext uri="{FF2B5EF4-FFF2-40B4-BE49-F238E27FC236}">
                <a16:creationId xmlns:a16="http://schemas.microsoft.com/office/drawing/2014/main" id="{21918708-35A2-415B-AD7E-C544EF71A924}"/>
              </a:ext>
            </a:extLst>
          </p:cNvPr>
          <p:cNvSpPr>
            <a:spLocks noGrp="1"/>
          </p:cNvSpPr>
          <p:nvPr>
            <p:ph idx="1"/>
          </p:nvPr>
        </p:nvSpPr>
        <p:spPr/>
        <p:txBody>
          <a:bodyPr/>
          <a:lstStyle/>
          <a:p>
            <a:pPr marL="0" lvl="0" indent="0" defTabSz="914400" eaLnBrk="0" fontAlgn="base" hangingPunct="0">
              <a:spcBef>
                <a:spcPct val="0"/>
              </a:spcBef>
              <a:spcAft>
                <a:spcPct val="0"/>
              </a:spcAft>
              <a:buClrTx/>
              <a:buNone/>
            </a:pPr>
            <a:r>
              <a:rPr lang="en-US" altLang="en-US" dirty="0">
                <a:solidFill>
                  <a:srgbClr val="333333"/>
                </a:solidFill>
              </a:rPr>
              <a:t>The </a:t>
            </a:r>
            <a:r>
              <a:rPr lang="en-US" altLang="en-US" dirty="0">
                <a:solidFill>
                  <a:srgbClr val="002060"/>
                </a:solidFill>
              </a:rPr>
              <a:t>incident is real, except that the actual hero was a man, not a</a:t>
            </a:r>
            <a:br>
              <a:rPr lang="en-US" altLang="en-US" dirty="0">
                <a:solidFill>
                  <a:srgbClr val="002060"/>
                </a:solidFill>
              </a:rPr>
            </a:br>
            <a:r>
              <a:rPr lang="en-US" altLang="en-US" dirty="0">
                <a:solidFill>
                  <a:srgbClr val="002060"/>
                </a:solidFill>
              </a:rPr>
              <a:t>boy.</a:t>
            </a:r>
          </a:p>
          <a:p>
            <a:pPr lvl="0" defTabSz="914400" eaLnBrk="0" fontAlgn="base" hangingPunct="0">
              <a:spcBef>
                <a:spcPct val="0"/>
              </a:spcBef>
              <a:spcAft>
                <a:spcPct val="0"/>
              </a:spcAft>
              <a:buClrTx/>
              <a:buAutoNum type="arabicPeriod"/>
            </a:pPr>
            <a:r>
              <a:rPr lang="en-US" altLang="en-US" dirty="0">
                <a:solidFill>
                  <a:schemeClr val="accent1">
                    <a:lumMod val="60000"/>
                    <a:lumOff val="40000"/>
                  </a:schemeClr>
                </a:solidFill>
              </a:rPr>
              <a:t>Ratisbon</a:t>
            </a:r>
            <a:r>
              <a:rPr lang="en-US" altLang="en-US" dirty="0">
                <a:solidFill>
                  <a:srgbClr val="002060"/>
                </a:solidFill>
              </a:rPr>
              <a:t> (German Regensburg). A city in Austria, stormed by</a:t>
            </a:r>
            <a:br>
              <a:rPr lang="en-US" altLang="en-US" dirty="0">
                <a:solidFill>
                  <a:srgbClr val="002060"/>
                </a:solidFill>
              </a:rPr>
            </a:br>
            <a:r>
              <a:rPr lang="en-US" altLang="en-US" dirty="0">
                <a:solidFill>
                  <a:srgbClr val="002060"/>
                </a:solidFill>
              </a:rPr>
              <a:t>Napoleon in 1809.</a:t>
            </a:r>
          </a:p>
          <a:p>
            <a:pPr marL="0" lvl="0" indent="0" defTabSz="914400" eaLnBrk="0" fontAlgn="base" hangingPunct="0">
              <a:spcBef>
                <a:spcPct val="0"/>
              </a:spcBef>
              <a:spcAft>
                <a:spcPct val="0"/>
              </a:spcAft>
              <a:buClrTx/>
              <a:buNone/>
            </a:pPr>
            <a:endParaRPr lang="en-US" altLang="en-US" dirty="0">
              <a:solidFill>
                <a:schemeClr val="accent1">
                  <a:lumMod val="60000"/>
                  <a:lumOff val="40000"/>
                </a:schemeClr>
              </a:solidFill>
            </a:endParaRPr>
          </a:p>
          <a:p>
            <a:pPr marL="0" lvl="0" indent="0" defTabSz="914400" eaLnBrk="0" fontAlgn="base" hangingPunct="0">
              <a:spcBef>
                <a:spcPct val="0"/>
              </a:spcBef>
              <a:spcAft>
                <a:spcPct val="0"/>
              </a:spcAft>
              <a:buClrTx/>
              <a:buNone/>
            </a:pPr>
            <a:r>
              <a:rPr lang="en-US" altLang="en-US" dirty="0">
                <a:solidFill>
                  <a:schemeClr val="accent1">
                    <a:lumMod val="60000"/>
                    <a:lumOff val="40000"/>
                  </a:schemeClr>
                </a:solidFill>
              </a:rPr>
              <a:t>11. </a:t>
            </a:r>
            <a:r>
              <a:rPr lang="en-US" altLang="en-US" dirty="0" err="1">
                <a:solidFill>
                  <a:schemeClr val="accent1">
                    <a:lumMod val="60000"/>
                    <a:lumOff val="40000"/>
                  </a:schemeClr>
                </a:solidFill>
              </a:rPr>
              <a:t>Lannes</a:t>
            </a:r>
            <a:r>
              <a:rPr lang="en-US" altLang="en-US" dirty="0">
                <a:solidFill>
                  <a:srgbClr val="002060"/>
                </a:solidFill>
              </a:rPr>
              <a:t>. Duke of Montebello, a general in Napoleon's army.</a:t>
            </a:r>
          </a:p>
          <a:p>
            <a:pPr marL="0" lvl="0" indent="0" defTabSz="914400" eaLnBrk="0" fontAlgn="base" hangingPunct="0">
              <a:spcBef>
                <a:spcPct val="0"/>
              </a:spcBef>
              <a:spcAft>
                <a:spcPct val="0"/>
              </a:spcAft>
              <a:buClrTx/>
              <a:buNone/>
            </a:pPr>
            <a:endParaRPr lang="en-US" altLang="en-US" dirty="0">
              <a:solidFill>
                <a:srgbClr val="002060"/>
              </a:solidFill>
            </a:endParaRPr>
          </a:p>
          <a:p>
            <a:pPr marL="0" lvl="0" indent="0" defTabSz="914400" eaLnBrk="0" fontAlgn="base" hangingPunct="0">
              <a:spcBef>
                <a:spcPct val="0"/>
              </a:spcBef>
              <a:spcAft>
                <a:spcPct val="0"/>
              </a:spcAft>
              <a:buClrTx/>
              <a:buNone/>
            </a:pPr>
            <a:endParaRPr lang="en-US" altLang="en-US" dirty="0">
              <a:solidFill>
                <a:srgbClr val="002060"/>
              </a:solidFill>
            </a:endParaRPr>
          </a:p>
          <a:p>
            <a:pPr marL="0" lvl="0" indent="0" defTabSz="914400" eaLnBrk="0" fontAlgn="base" hangingPunct="0">
              <a:spcBef>
                <a:spcPct val="0"/>
              </a:spcBef>
              <a:spcAft>
                <a:spcPct val="0"/>
              </a:spcAft>
              <a:buClrTx/>
              <a:buNone/>
            </a:pPr>
            <a:endParaRPr lang="en-US" altLang="en-US" dirty="0">
              <a:solidFill>
                <a:srgbClr val="333333"/>
              </a:solidFill>
            </a:endParaRPr>
          </a:p>
          <a:p>
            <a:pPr marL="0" lvl="0" indent="0" defTabSz="914400" eaLnBrk="0" fontAlgn="base" hangingPunct="0">
              <a:spcBef>
                <a:spcPct val="0"/>
              </a:spcBef>
              <a:spcAft>
                <a:spcPct val="0"/>
              </a:spcAft>
              <a:buClrTx/>
              <a:buNone/>
            </a:pPr>
            <a:r>
              <a:rPr lang="en-IN" dirty="0">
                <a:hlinkClick r:id="rId2"/>
              </a:rPr>
              <a:t>http://www.online-literature.com/robert-browning/shorter-poems/51/</a:t>
            </a:r>
            <a:endParaRPr lang="en-US" altLang="en-US" dirty="0">
              <a:solidFill>
                <a:schemeClr val="tx1"/>
              </a:solidFill>
            </a:endParaRPr>
          </a:p>
          <a:p>
            <a:endParaRPr lang="en-IN" dirty="0"/>
          </a:p>
          <a:p>
            <a:endParaRPr lang="en-IN" dirty="0"/>
          </a:p>
        </p:txBody>
      </p:sp>
    </p:spTree>
    <p:extLst>
      <p:ext uri="{BB962C8B-B14F-4D97-AF65-F5344CB8AC3E}">
        <p14:creationId xmlns:p14="http://schemas.microsoft.com/office/powerpoint/2010/main" val="168827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AF5070-400E-4E3D-B12C-3B1C3582D8C4}"/>
              </a:ext>
            </a:extLst>
          </p:cNvPr>
          <p:cNvSpPr>
            <a:spLocks noGrp="1"/>
          </p:cNvSpPr>
          <p:nvPr>
            <p:ph idx="1"/>
          </p:nvPr>
        </p:nvSpPr>
        <p:spPr>
          <a:xfrm>
            <a:off x="2589211" y="2489616"/>
            <a:ext cx="8915401" cy="3421606"/>
          </a:xfrm>
        </p:spPr>
        <p:txBody>
          <a:bodyPr>
            <a:normAutofit/>
          </a:bodyPr>
          <a:lstStyle/>
          <a:p>
            <a:pPr algn="just"/>
            <a:r>
              <a:rPr lang="en-IN" sz="2000" dirty="0">
                <a:solidFill>
                  <a:srgbClr val="0070C0"/>
                </a:solidFill>
              </a:rPr>
              <a:t>The technique of teaching Poetry is fundamentally different from the technique of teaching Prose. The aim of the former is to give knowledge; the aim of the latter is to provide aesthetic pleasure.</a:t>
            </a:r>
          </a:p>
          <a:p>
            <a:pPr algn="just"/>
            <a:r>
              <a:rPr lang="en-IN" sz="2000" dirty="0">
                <a:solidFill>
                  <a:srgbClr val="0070C0"/>
                </a:solidFill>
              </a:rPr>
              <a:t> The teaching of poetry needs special attention, a new strategy in which the students are made to live the poem and experience it, and are given the freedom of thought and imagination to form personal views about it.</a:t>
            </a:r>
          </a:p>
        </p:txBody>
      </p:sp>
      <p:sp>
        <p:nvSpPr>
          <p:cNvPr id="6" name="Title 1">
            <a:extLst>
              <a:ext uri="{FF2B5EF4-FFF2-40B4-BE49-F238E27FC236}">
                <a16:creationId xmlns:a16="http://schemas.microsoft.com/office/drawing/2014/main" id="{6EB7F974-4F5C-4E31-8358-C33DD4BED997}"/>
              </a:ext>
            </a:extLst>
          </p:cNvPr>
          <p:cNvSpPr>
            <a:spLocks noGrp="1"/>
          </p:cNvSpPr>
          <p:nvPr>
            <p:ph type="title"/>
          </p:nvPr>
        </p:nvSpPr>
        <p:spPr>
          <a:xfrm>
            <a:off x="2592388" y="623888"/>
            <a:ext cx="8912225" cy="1281112"/>
          </a:xfrm>
        </p:spPr>
        <p:txBody>
          <a:bodyPr>
            <a:normAutofit/>
          </a:bodyPr>
          <a:lstStyle/>
          <a:p>
            <a:r>
              <a:rPr lang="en-US" sz="2800" b="1" dirty="0">
                <a:solidFill>
                  <a:schemeClr val="accent2">
                    <a:lumMod val="75000"/>
                  </a:schemeClr>
                </a:solidFill>
              </a:rPr>
              <a:t>Teaching Poetry</a:t>
            </a:r>
            <a:endParaRPr lang="en-US" sz="2800" dirty="0">
              <a:solidFill>
                <a:schemeClr val="accent2">
                  <a:lumMod val="75000"/>
                </a:schemeClr>
              </a:solidFill>
            </a:endParaRPr>
          </a:p>
        </p:txBody>
      </p:sp>
      <p:pic>
        <p:nvPicPr>
          <p:cNvPr id="1028" name="Picture 4" descr="Image result for teaching poetr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417" y="267872"/>
            <a:ext cx="2695477" cy="18657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5491600"/>
      </p:ext>
    </p:extLst>
  </p:cSld>
  <p:clrMapOvr>
    <a:masterClrMapping/>
  </p:clrMapOvr>
  <p:transition spd="slow">
    <p:randomBar dir="vert"/>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0D70C-E0AD-49B8-93BE-4F60A43019F5}"/>
              </a:ext>
            </a:extLst>
          </p:cNvPr>
          <p:cNvSpPr>
            <a:spLocks noGrp="1"/>
          </p:cNvSpPr>
          <p:nvPr>
            <p:ph type="title"/>
          </p:nvPr>
        </p:nvSpPr>
        <p:spPr/>
        <p:txBody>
          <a:bodyPr/>
          <a:lstStyle/>
          <a:p>
            <a:r>
              <a:rPr lang="en-IN" dirty="0"/>
              <a:t>About the poet</a:t>
            </a:r>
          </a:p>
        </p:txBody>
      </p:sp>
      <p:sp>
        <p:nvSpPr>
          <p:cNvPr id="3" name="Content Placeholder 2">
            <a:extLst>
              <a:ext uri="{FF2B5EF4-FFF2-40B4-BE49-F238E27FC236}">
                <a16:creationId xmlns:a16="http://schemas.microsoft.com/office/drawing/2014/main" id="{9A4C2160-A962-4207-98D5-360032D00BD2}"/>
              </a:ext>
            </a:extLst>
          </p:cNvPr>
          <p:cNvSpPr>
            <a:spLocks noGrp="1"/>
          </p:cNvSpPr>
          <p:nvPr>
            <p:ph idx="1"/>
          </p:nvPr>
        </p:nvSpPr>
        <p:spPr>
          <a:xfrm>
            <a:off x="2589212" y="2133600"/>
            <a:ext cx="8915400" cy="4281948"/>
          </a:xfrm>
        </p:spPr>
        <p:txBody>
          <a:bodyPr>
            <a:normAutofit/>
          </a:bodyPr>
          <a:lstStyle/>
          <a:p>
            <a:pPr algn="just"/>
            <a:r>
              <a:rPr lang="en-IN" sz="2000" b="1" dirty="0">
                <a:solidFill>
                  <a:srgbClr val="002060"/>
                </a:solidFill>
              </a:rPr>
              <a:t>Robert Browning</a:t>
            </a:r>
            <a:r>
              <a:rPr lang="en-IN" sz="2000" dirty="0">
                <a:solidFill>
                  <a:srgbClr val="002060"/>
                </a:solidFill>
              </a:rPr>
              <a:t> (7 May 1812 – 12 December 1889) was an English poet and playwright whose mastery of the dramatic monologue made him one of the foremost Victorian poets. His poems are known for their irony, characterization, dark humour, social commentary, historical settings, and challenging vocabulary and syntax.</a:t>
            </a:r>
          </a:p>
          <a:p>
            <a:pPr algn="just"/>
            <a:r>
              <a:rPr lang="en-IN" dirty="0">
                <a:solidFill>
                  <a:srgbClr val="002060"/>
                </a:solidFill>
              </a:rPr>
              <a:t>In 1833, Browning anonymously published his first major published work, </a:t>
            </a:r>
            <a:r>
              <a:rPr lang="en-IN" i="1" dirty="0">
                <a:solidFill>
                  <a:srgbClr val="002060"/>
                </a:solidFill>
              </a:rPr>
              <a:t>Pauline</a:t>
            </a:r>
            <a:r>
              <a:rPr lang="en-IN" dirty="0">
                <a:solidFill>
                  <a:srgbClr val="002060"/>
                </a:solidFill>
              </a:rPr>
              <a:t>, and in 1840 he published </a:t>
            </a:r>
            <a:r>
              <a:rPr lang="en-IN" i="1" dirty="0" err="1">
                <a:solidFill>
                  <a:srgbClr val="002060"/>
                </a:solidFill>
              </a:rPr>
              <a:t>Sordello</a:t>
            </a:r>
            <a:r>
              <a:rPr lang="en-IN" dirty="0">
                <a:solidFill>
                  <a:srgbClr val="002060"/>
                </a:solidFill>
              </a:rPr>
              <a:t>, which was widely regarded as a failure. The techniques he developed through his dramatic monologues—especially his use of diction, rhythm, and symbol—are regarded as his most important contribution to poetry, influencing such major poets of the twentieth century as </a:t>
            </a:r>
            <a:r>
              <a:rPr lang="en-IN" dirty="0">
                <a:solidFill>
                  <a:srgbClr val="002060"/>
                </a:solidFill>
                <a:hlinkClick r:id="rId2">
                  <a:extLst>
                    <a:ext uri="{A12FA001-AC4F-418D-AE19-62706E023703}">
                      <ahyp:hlinkClr xmlns:ahyp="http://schemas.microsoft.com/office/drawing/2018/hyperlinkcolor" val="tx"/>
                    </a:ext>
                  </a:extLst>
                </a:hlinkClick>
              </a:rPr>
              <a:t>Ezra Pound</a:t>
            </a:r>
            <a:r>
              <a:rPr lang="en-IN" dirty="0">
                <a:solidFill>
                  <a:srgbClr val="002060"/>
                </a:solidFill>
              </a:rPr>
              <a:t>, </a:t>
            </a:r>
            <a:r>
              <a:rPr lang="en-IN" dirty="0">
                <a:solidFill>
                  <a:srgbClr val="002060"/>
                </a:solidFill>
                <a:hlinkClick r:id="rId3">
                  <a:extLst>
                    <a:ext uri="{A12FA001-AC4F-418D-AE19-62706E023703}">
                      <ahyp:hlinkClr xmlns:ahyp="http://schemas.microsoft.com/office/drawing/2018/hyperlinkcolor" val="tx"/>
                    </a:ext>
                  </a:extLst>
                </a:hlinkClick>
              </a:rPr>
              <a:t>T. S. Eliot</a:t>
            </a:r>
            <a:r>
              <a:rPr lang="en-IN" dirty="0">
                <a:solidFill>
                  <a:srgbClr val="002060"/>
                </a:solidFill>
              </a:rPr>
              <a:t>, and </a:t>
            </a:r>
            <a:r>
              <a:rPr lang="en-IN" dirty="0">
                <a:solidFill>
                  <a:srgbClr val="002060"/>
                </a:solidFill>
                <a:hlinkClick r:id="rId4">
                  <a:extLst>
                    <a:ext uri="{A12FA001-AC4F-418D-AE19-62706E023703}">
                      <ahyp:hlinkClr xmlns:ahyp="http://schemas.microsoft.com/office/drawing/2018/hyperlinkcolor" val="tx"/>
                    </a:ext>
                  </a:extLst>
                </a:hlinkClick>
              </a:rPr>
              <a:t>Robert Frost</a:t>
            </a:r>
            <a:r>
              <a:rPr lang="en-IN" dirty="0">
                <a:solidFill>
                  <a:srgbClr val="002060"/>
                </a:solidFill>
              </a:rPr>
              <a:t>.</a:t>
            </a:r>
            <a:endParaRPr lang="en-IN" sz="2000" dirty="0">
              <a:solidFill>
                <a:srgbClr val="002060"/>
              </a:solidFill>
            </a:endParaRPr>
          </a:p>
        </p:txBody>
      </p:sp>
    </p:spTree>
    <p:extLst>
      <p:ext uri="{BB962C8B-B14F-4D97-AF65-F5344CB8AC3E}">
        <p14:creationId xmlns:p14="http://schemas.microsoft.com/office/powerpoint/2010/main" val="659225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5094CD-C043-46EC-9F6D-B953A15B94A6}"/>
              </a:ext>
            </a:extLst>
          </p:cNvPr>
          <p:cNvSpPr>
            <a:spLocks noGrp="1"/>
          </p:cNvSpPr>
          <p:nvPr>
            <p:ph type="title"/>
          </p:nvPr>
        </p:nvSpPr>
        <p:spPr/>
        <p:txBody>
          <a:bodyPr/>
          <a:lstStyle/>
          <a:p>
            <a:r>
              <a:rPr lang="en-IN" dirty="0">
                <a:solidFill>
                  <a:schemeClr val="accent1">
                    <a:lumMod val="60000"/>
                    <a:lumOff val="40000"/>
                  </a:schemeClr>
                </a:solidFill>
              </a:rPr>
              <a:t>Glossary</a:t>
            </a:r>
          </a:p>
        </p:txBody>
      </p:sp>
      <p:sp>
        <p:nvSpPr>
          <p:cNvPr id="3" name="Content Placeholder 2">
            <a:extLst>
              <a:ext uri="{FF2B5EF4-FFF2-40B4-BE49-F238E27FC236}">
                <a16:creationId xmlns:a16="http://schemas.microsoft.com/office/drawing/2014/main" id="{95610EF4-498C-43FD-8260-AB92937054D5}"/>
              </a:ext>
            </a:extLst>
          </p:cNvPr>
          <p:cNvSpPr>
            <a:spLocks noGrp="1"/>
          </p:cNvSpPr>
          <p:nvPr>
            <p:ph idx="1"/>
          </p:nvPr>
        </p:nvSpPr>
        <p:spPr>
          <a:xfrm>
            <a:off x="2589212" y="1106129"/>
            <a:ext cx="8915400" cy="5127761"/>
          </a:xfrm>
        </p:spPr>
        <p:txBody>
          <a:bodyPr>
            <a:normAutofit fontScale="92500" lnSpcReduction="20000"/>
          </a:bodyPr>
          <a:lstStyle/>
          <a:p>
            <a:endParaRPr lang="en-IN" dirty="0"/>
          </a:p>
          <a:p>
            <a:r>
              <a:rPr lang="en-IN" b="1" dirty="0"/>
              <a:t>stormed 	</a:t>
            </a:r>
            <a:r>
              <a:rPr lang="en-IN" dirty="0"/>
              <a:t>	- 	sudden violent attack 	</a:t>
            </a:r>
          </a:p>
          <a:p>
            <a:r>
              <a:rPr lang="en-IN" b="1" dirty="0"/>
              <a:t>Ratisbon 	</a:t>
            </a:r>
            <a:r>
              <a:rPr lang="en-IN" dirty="0"/>
              <a:t>	- 	(German Regensburg) a city in Austria 	</a:t>
            </a:r>
          </a:p>
          <a:p>
            <a:r>
              <a:rPr lang="en-IN" b="1" dirty="0"/>
              <a:t>mound </a:t>
            </a:r>
            <a:r>
              <a:rPr lang="en-IN" dirty="0"/>
              <a:t>		- 	hillock / hill 	</a:t>
            </a:r>
          </a:p>
          <a:p>
            <a:r>
              <a:rPr lang="en-IN" b="1" dirty="0"/>
              <a:t>out-thrust </a:t>
            </a:r>
            <a:r>
              <a:rPr lang="en-IN" dirty="0"/>
              <a:t>	- 	extended forward 	</a:t>
            </a:r>
          </a:p>
          <a:p>
            <a:r>
              <a:rPr lang="en-IN" b="1" dirty="0"/>
              <a:t>Fancy	 </a:t>
            </a:r>
            <a:r>
              <a:rPr lang="en-IN" dirty="0"/>
              <a:t>	- 	imagine 	</a:t>
            </a:r>
          </a:p>
          <a:p>
            <a:r>
              <a:rPr lang="en-IN" b="1" dirty="0"/>
              <a:t>Prone	 </a:t>
            </a:r>
            <a:r>
              <a:rPr lang="en-IN" dirty="0"/>
              <a:t>	- 	inclined downward 	</a:t>
            </a:r>
          </a:p>
          <a:p>
            <a:r>
              <a:rPr lang="en-IN" b="1" dirty="0"/>
              <a:t>oppressive </a:t>
            </a:r>
            <a:r>
              <a:rPr lang="en-IN" dirty="0"/>
              <a:t>	- 	harsh, domineering 	</a:t>
            </a:r>
          </a:p>
          <a:p>
            <a:r>
              <a:rPr lang="en-IN" b="1" dirty="0"/>
              <a:t>mused </a:t>
            </a:r>
            <a:r>
              <a:rPr lang="en-IN" dirty="0"/>
              <a:t>		- 	thought deeply 	</a:t>
            </a:r>
          </a:p>
          <a:p>
            <a:r>
              <a:rPr lang="en-IN" b="1" dirty="0" err="1"/>
              <a:t>Lannes</a:t>
            </a:r>
            <a:r>
              <a:rPr lang="en-IN" b="1" dirty="0"/>
              <a:t> </a:t>
            </a:r>
            <a:r>
              <a:rPr lang="en-IN" dirty="0"/>
              <a:t>		- 	Duke of Montebello, a general in Napoleon’s army. 	</a:t>
            </a:r>
          </a:p>
          <a:p>
            <a:r>
              <a:rPr lang="en-IN" b="1" dirty="0"/>
              <a:t>Bridle	 </a:t>
            </a:r>
            <a:r>
              <a:rPr lang="en-IN" dirty="0"/>
              <a:t>	- 	the head gear used to control a horse 	</a:t>
            </a:r>
          </a:p>
          <a:p>
            <a:r>
              <a:rPr lang="en-IN" b="1" dirty="0"/>
              <a:t>anon 	</a:t>
            </a:r>
            <a:r>
              <a:rPr lang="en-IN" dirty="0"/>
              <a:t>	- 	soon 	</a:t>
            </a:r>
          </a:p>
          <a:p>
            <a:r>
              <a:rPr lang="en-IN" b="1" dirty="0"/>
              <a:t>flag-bird 	</a:t>
            </a:r>
            <a:r>
              <a:rPr lang="en-IN" dirty="0"/>
              <a:t>	- 	the imperial eagle on the French flag 	</a:t>
            </a:r>
          </a:p>
          <a:p>
            <a:r>
              <a:rPr lang="en-IN" b="1" dirty="0"/>
              <a:t>perched 	</a:t>
            </a:r>
            <a:r>
              <a:rPr lang="en-IN" dirty="0"/>
              <a:t>	- 	sat on, rested 	</a:t>
            </a:r>
          </a:p>
          <a:p>
            <a:r>
              <a:rPr lang="en-IN" b="1" dirty="0"/>
              <a:t>sheathes 	</a:t>
            </a:r>
            <a:r>
              <a:rPr lang="en-IN" dirty="0"/>
              <a:t>	- 	covers 	</a:t>
            </a:r>
          </a:p>
          <a:p>
            <a:endParaRPr lang="en-IN" dirty="0"/>
          </a:p>
        </p:txBody>
      </p:sp>
    </p:spTree>
    <p:extLst>
      <p:ext uri="{BB962C8B-B14F-4D97-AF65-F5344CB8AC3E}">
        <p14:creationId xmlns:p14="http://schemas.microsoft.com/office/powerpoint/2010/main" val="286450427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Suggested Activities </a:t>
            </a:r>
          </a:p>
        </p:txBody>
      </p:sp>
      <p:sp>
        <p:nvSpPr>
          <p:cNvPr id="3" name="Content Placeholder 2"/>
          <p:cNvSpPr>
            <a:spLocks noGrp="1"/>
          </p:cNvSpPr>
          <p:nvPr>
            <p:ph idx="1"/>
          </p:nvPr>
        </p:nvSpPr>
        <p:spPr/>
        <p:txBody>
          <a:bodyPr/>
          <a:lstStyle/>
          <a:p>
            <a:r>
              <a:rPr lang="en-US" dirty="0">
                <a:solidFill>
                  <a:srgbClr val="FF0000"/>
                </a:solidFill>
              </a:rPr>
              <a:t>Summary completion – Text book exercise - Paraphrases</a:t>
            </a:r>
          </a:p>
          <a:p>
            <a:r>
              <a:rPr lang="en-US" dirty="0">
                <a:solidFill>
                  <a:srgbClr val="FF0000"/>
                </a:solidFill>
              </a:rPr>
              <a:t>Compare Napoleon and the soldier</a:t>
            </a:r>
          </a:p>
          <a:p>
            <a:r>
              <a:rPr lang="en-US" dirty="0">
                <a:solidFill>
                  <a:srgbClr val="FF0000"/>
                </a:solidFill>
              </a:rPr>
              <a:t>Draw character traits: The speed in  which the soldier rode and the pride in death- concealing his wound before his leader</a:t>
            </a:r>
          </a:p>
          <a:p>
            <a:r>
              <a:rPr lang="en-US" dirty="0">
                <a:solidFill>
                  <a:srgbClr val="FF0000"/>
                </a:solidFill>
              </a:rPr>
              <a:t>Napoleon-ambitious, anxiety about, the  joy in victory ,his reaction when he notices the wound, the undaunted warrior seen as a caring leader(mother eagle)</a:t>
            </a:r>
          </a:p>
        </p:txBody>
      </p:sp>
    </p:spTree>
    <p:extLst>
      <p:ext uri="{BB962C8B-B14F-4D97-AF65-F5344CB8AC3E}">
        <p14:creationId xmlns:p14="http://schemas.microsoft.com/office/powerpoint/2010/main" val="12554218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D0C7E4-5CC4-43D7-B98F-4212A7515861}"/>
              </a:ext>
            </a:extLst>
          </p:cNvPr>
          <p:cNvSpPr>
            <a:spLocks noGrp="1"/>
          </p:cNvSpPr>
          <p:nvPr>
            <p:ph type="title"/>
          </p:nvPr>
        </p:nvSpPr>
        <p:spPr/>
        <p:txBody>
          <a:bodyPr/>
          <a:lstStyle/>
          <a:p>
            <a:r>
              <a:rPr lang="en-IN" dirty="0"/>
              <a:t>Parallel Reading: </a:t>
            </a:r>
            <a:br>
              <a:rPr lang="en-IN" dirty="0"/>
            </a:br>
            <a:r>
              <a:rPr lang="en-IN" dirty="0">
                <a:solidFill>
                  <a:schemeClr val="accent1">
                    <a:lumMod val="75000"/>
                  </a:schemeClr>
                </a:solidFill>
              </a:rPr>
              <a:t>Adieu to the soldier! – Walt Whitman </a:t>
            </a:r>
          </a:p>
        </p:txBody>
      </p:sp>
      <p:sp>
        <p:nvSpPr>
          <p:cNvPr id="3" name="Content Placeholder 2">
            <a:extLst>
              <a:ext uri="{FF2B5EF4-FFF2-40B4-BE49-F238E27FC236}">
                <a16:creationId xmlns:a16="http://schemas.microsoft.com/office/drawing/2014/main" id="{9625CA3D-4C81-4C65-8742-02E2F861CA7A}"/>
              </a:ext>
            </a:extLst>
          </p:cNvPr>
          <p:cNvSpPr>
            <a:spLocks noGrp="1"/>
          </p:cNvSpPr>
          <p:nvPr>
            <p:ph idx="1"/>
          </p:nvPr>
        </p:nvSpPr>
        <p:spPr>
          <a:xfrm>
            <a:off x="1932039" y="2133600"/>
            <a:ext cx="10259961" cy="3777622"/>
          </a:xfrm>
        </p:spPr>
        <p:txBody>
          <a:bodyPr/>
          <a:lstStyle/>
          <a:p>
            <a:r>
              <a:rPr lang="en-IN" dirty="0">
                <a:solidFill>
                  <a:schemeClr val="accent1"/>
                </a:solidFill>
              </a:rPr>
              <a:t>ADIEU O soldier,</a:t>
            </a:r>
          </a:p>
          <a:p>
            <a:pPr marL="0" indent="0">
              <a:buNone/>
            </a:pPr>
            <a:r>
              <a:rPr lang="en-IN" dirty="0">
                <a:solidFill>
                  <a:schemeClr val="accent1"/>
                </a:solidFill>
              </a:rPr>
              <a:t>You of the rude campaigning, (which we shared,)</a:t>
            </a:r>
          </a:p>
          <a:p>
            <a:pPr marL="0" indent="0">
              <a:buNone/>
            </a:pPr>
            <a:r>
              <a:rPr lang="en-IN" dirty="0">
                <a:solidFill>
                  <a:schemeClr val="accent1"/>
                </a:solidFill>
              </a:rPr>
              <a:t>The rapid march, the life of the camp,</a:t>
            </a:r>
          </a:p>
          <a:p>
            <a:pPr marL="0" indent="0">
              <a:buNone/>
            </a:pPr>
            <a:r>
              <a:rPr lang="en-IN" dirty="0">
                <a:solidFill>
                  <a:schemeClr val="accent1"/>
                </a:solidFill>
              </a:rPr>
              <a:t>The hot contention of opposing fronts, the long manoeuvre,</a:t>
            </a:r>
          </a:p>
          <a:p>
            <a:pPr marL="0" indent="0">
              <a:buNone/>
            </a:pPr>
            <a:r>
              <a:rPr lang="en-IN" dirty="0">
                <a:solidFill>
                  <a:schemeClr val="accent1"/>
                </a:solidFill>
              </a:rPr>
              <a:t>Red battles with their slaughter, the stimulus, the strong terrific game,</a:t>
            </a:r>
          </a:p>
          <a:p>
            <a:pPr marL="0" indent="0">
              <a:buNone/>
            </a:pPr>
            <a:r>
              <a:rPr lang="en-IN" dirty="0">
                <a:solidFill>
                  <a:schemeClr val="accent1"/>
                </a:solidFill>
              </a:rPr>
              <a:t>Spell of all brave and manly hearts, the trains of time through you </a:t>
            </a:r>
            <a:br>
              <a:rPr lang="en-IN" dirty="0">
                <a:solidFill>
                  <a:schemeClr val="accent1"/>
                </a:solidFill>
              </a:rPr>
            </a:br>
            <a:r>
              <a:rPr lang="en-IN" dirty="0">
                <a:solidFill>
                  <a:schemeClr val="accent1"/>
                </a:solidFill>
              </a:rPr>
              <a:t>and like of you all </a:t>
            </a:r>
            <a:r>
              <a:rPr lang="en-IN" dirty="0" err="1">
                <a:solidFill>
                  <a:schemeClr val="accent1"/>
                </a:solidFill>
              </a:rPr>
              <a:t>fill'd</a:t>
            </a:r>
            <a:r>
              <a:rPr lang="en-IN" dirty="0">
                <a:solidFill>
                  <a:schemeClr val="accent1"/>
                </a:solidFill>
              </a:rPr>
              <a:t>,</a:t>
            </a:r>
          </a:p>
          <a:p>
            <a:pPr marL="0" indent="0">
              <a:buNone/>
            </a:pPr>
            <a:r>
              <a:rPr lang="en-IN" dirty="0">
                <a:solidFill>
                  <a:schemeClr val="accent1"/>
                </a:solidFill>
              </a:rPr>
              <a:t>With war and war's expression.</a:t>
            </a:r>
          </a:p>
          <a:p>
            <a:endParaRPr lang="en-IN" dirty="0"/>
          </a:p>
        </p:txBody>
      </p:sp>
    </p:spTree>
    <p:extLst>
      <p:ext uri="{BB962C8B-B14F-4D97-AF65-F5344CB8AC3E}">
        <p14:creationId xmlns:p14="http://schemas.microsoft.com/office/powerpoint/2010/main" val="5673266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979A89E-83CE-42F1-94DF-338908DB19C5}"/>
              </a:ext>
            </a:extLst>
          </p:cNvPr>
          <p:cNvSpPr/>
          <p:nvPr/>
        </p:nvSpPr>
        <p:spPr>
          <a:xfrm>
            <a:off x="1961534" y="1165123"/>
            <a:ext cx="8244350" cy="2831544"/>
          </a:xfrm>
          <a:prstGeom prst="rect">
            <a:avLst/>
          </a:prstGeom>
        </p:spPr>
        <p:txBody>
          <a:bodyPr wrap="square">
            <a:spAutoFit/>
          </a:bodyPr>
          <a:lstStyle/>
          <a:p>
            <a:r>
              <a:rPr lang="en-IN" sz="2000" dirty="0">
                <a:solidFill>
                  <a:schemeClr val="accent1"/>
                </a:solidFill>
              </a:rPr>
              <a:t>Adieu dear comrade,</a:t>
            </a:r>
          </a:p>
          <a:p>
            <a:r>
              <a:rPr lang="en-IN" sz="2000" dirty="0">
                <a:solidFill>
                  <a:schemeClr val="accent1"/>
                </a:solidFill>
              </a:rPr>
              <a:t>Your mission is </a:t>
            </a:r>
            <a:r>
              <a:rPr lang="en-IN" sz="2000" dirty="0" err="1">
                <a:solidFill>
                  <a:schemeClr val="accent1"/>
                </a:solidFill>
              </a:rPr>
              <a:t>fulfill'd</a:t>
            </a:r>
            <a:r>
              <a:rPr lang="en-IN" sz="2000" dirty="0">
                <a:solidFill>
                  <a:schemeClr val="accent1"/>
                </a:solidFill>
              </a:rPr>
              <a:t>—but I, more warlike,</a:t>
            </a:r>
          </a:p>
          <a:p>
            <a:r>
              <a:rPr lang="en-IN" sz="2000" dirty="0">
                <a:solidFill>
                  <a:schemeClr val="accent1"/>
                </a:solidFill>
              </a:rPr>
              <a:t> Myself and this contentious soul of mine,</a:t>
            </a:r>
          </a:p>
          <a:p>
            <a:r>
              <a:rPr lang="en-IN" sz="2000" dirty="0">
                <a:solidFill>
                  <a:schemeClr val="accent1"/>
                </a:solidFill>
              </a:rPr>
              <a:t>Still on our own campaigning bound,</a:t>
            </a:r>
          </a:p>
          <a:p>
            <a:r>
              <a:rPr lang="en-IN" sz="2000" dirty="0">
                <a:solidFill>
                  <a:schemeClr val="accent1"/>
                </a:solidFill>
              </a:rPr>
              <a:t>Through untried roads with ambushes opponents lined,</a:t>
            </a:r>
          </a:p>
          <a:p>
            <a:r>
              <a:rPr lang="en-IN" sz="2000" dirty="0">
                <a:solidFill>
                  <a:schemeClr val="accent1"/>
                </a:solidFill>
              </a:rPr>
              <a:t>Through many a sharp defeat and many a crisis, often baffled,</a:t>
            </a:r>
          </a:p>
          <a:p>
            <a:r>
              <a:rPr lang="en-IN" sz="2000" dirty="0">
                <a:solidFill>
                  <a:schemeClr val="accent1"/>
                </a:solidFill>
              </a:rPr>
              <a:t>Here marching, ever marching on, a war fight out—aye here,</a:t>
            </a:r>
          </a:p>
          <a:p>
            <a:r>
              <a:rPr lang="en-IN" sz="2000" dirty="0">
                <a:solidFill>
                  <a:schemeClr val="accent1"/>
                </a:solidFill>
              </a:rPr>
              <a:t>To fiercer, weightier battles give expression.</a:t>
            </a:r>
          </a:p>
          <a:p>
            <a:endParaRPr lang="en-IN" dirty="0"/>
          </a:p>
        </p:txBody>
      </p:sp>
    </p:spTree>
    <p:extLst>
      <p:ext uri="{BB962C8B-B14F-4D97-AF65-F5344CB8AC3E}">
        <p14:creationId xmlns:p14="http://schemas.microsoft.com/office/powerpoint/2010/main" val="687319194"/>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pic>
        <p:nvPicPr>
          <p:cNvPr id="5" name="Picture Placeholder 4"/>
          <p:cNvPicPr>
            <a:picLocks noGrp="1" noChangeAspect="1"/>
          </p:cNvPicPr>
          <p:nvPr>
            <p:ph type="pic" idx="1"/>
          </p:nvPr>
        </p:nvPicPr>
        <p:blipFill>
          <a:blip r:embed="rId2">
            <a:extLst>
              <a:ext uri="{28A0092B-C50C-407E-A947-70E740481C1C}">
                <a14:useLocalDpi xmlns:a14="http://schemas.microsoft.com/office/drawing/2010/main" val="0"/>
              </a:ext>
            </a:extLst>
          </a:blip>
          <a:srcRect t="7300" b="7300"/>
          <a:stretch>
            <a:fillRect/>
          </a:stretch>
        </p:blipFill>
        <p:spPr>
          <a:xfrm>
            <a:off x="1955031" y="487480"/>
            <a:ext cx="8915400" cy="4165635"/>
          </a:xfrm>
        </p:spPr>
      </p:pic>
      <p:sp>
        <p:nvSpPr>
          <p:cNvPr id="4" name="Text Placeholder 3"/>
          <p:cNvSpPr>
            <a:spLocks noGrp="1"/>
          </p:cNvSpPr>
          <p:nvPr>
            <p:ph type="body" sz="half" idx="2"/>
          </p:nvPr>
        </p:nvSpPr>
        <p:spPr/>
        <p:txBody>
          <a:bodyPr>
            <a:normAutofit/>
          </a:bodyPr>
          <a:lstStyle/>
          <a:p>
            <a:r>
              <a:rPr lang="en-US" sz="1800" dirty="0"/>
              <a:t>K VIJAY ANAND, P G Asst, DLO (NSS), Chennai.</a:t>
            </a:r>
          </a:p>
          <a:p>
            <a:endParaRPr lang="en-US" sz="1800" dirty="0"/>
          </a:p>
        </p:txBody>
      </p:sp>
    </p:spTree>
    <p:extLst>
      <p:ext uri="{BB962C8B-B14F-4D97-AF65-F5344CB8AC3E}">
        <p14:creationId xmlns:p14="http://schemas.microsoft.com/office/powerpoint/2010/main" val="415603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C0722-261E-438F-A4F2-56F3E96FE5C4}"/>
              </a:ext>
            </a:extLst>
          </p:cNvPr>
          <p:cNvSpPr>
            <a:spLocks noGrp="1"/>
          </p:cNvSpPr>
          <p:nvPr>
            <p:ph type="title"/>
          </p:nvPr>
        </p:nvSpPr>
        <p:spPr/>
        <p:txBody>
          <a:bodyPr/>
          <a:lstStyle/>
          <a:p>
            <a:r>
              <a:rPr lang="en-IN" dirty="0">
                <a:solidFill>
                  <a:schemeClr val="accent6">
                    <a:lumMod val="50000"/>
                  </a:schemeClr>
                </a:solidFill>
              </a:rPr>
              <a:t>General Objectives</a:t>
            </a:r>
          </a:p>
        </p:txBody>
      </p:sp>
      <p:sp>
        <p:nvSpPr>
          <p:cNvPr id="3" name="Content Placeholder 2">
            <a:extLst>
              <a:ext uri="{FF2B5EF4-FFF2-40B4-BE49-F238E27FC236}">
                <a16:creationId xmlns:a16="http://schemas.microsoft.com/office/drawing/2014/main" id="{C8568ABD-2381-407B-9116-7DB116DF873F}"/>
              </a:ext>
            </a:extLst>
          </p:cNvPr>
          <p:cNvSpPr>
            <a:spLocks noGrp="1"/>
          </p:cNvSpPr>
          <p:nvPr>
            <p:ph idx="1"/>
          </p:nvPr>
        </p:nvSpPr>
        <p:spPr/>
        <p:txBody>
          <a:bodyPr/>
          <a:lstStyle/>
          <a:p>
            <a:pPr algn="just" fontAlgn="base"/>
            <a:r>
              <a:rPr lang="en-IN" dirty="0">
                <a:solidFill>
                  <a:srgbClr val="0070C0"/>
                </a:solidFill>
              </a:rPr>
              <a:t>1. To enable the pupils to be able to appreciate poetry giving expression to the emotions contained therein.</a:t>
            </a:r>
          </a:p>
          <a:p>
            <a:pPr algn="just" fontAlgn="base"/>
            <a:r>
              <a:rPr lang="en-IN" dirty="0">
                <a:solidFill>
                  <a:srgbClr val="0070C0"/>
                </a:solidFill>
              </a:rPr>
              <a:t>2. To develop interest of the students in poetry.</a:t>
            </a:r>
          </a:p>
          <a:p>
            <a:pPr algn="just" fontAlgn="base"/>
            <a:r>
              <a:rPr lang="en-IN" dirty="0">
                <a:solidFill>
                  <a:srgbClr val="0070C0"/>
                </a:solidFill>
              </a:rPr>
              <a:t>3. To enable the students to derive aesthetic pleasure from poetry.</a:t>
            </a:r>
          </a:p>
          <a:p>
            <a:pPr algn="just" fontAlgn="base"/>
            <a:r>
              <a:rPr lang="en-IN" dirty="0">
                <a:solidFill>
                  <a:srgbClr val="0070C0"/>
                </a:solidFill>
              </a:rPr>
              <a:t>4. To develop the imaginative faculty of the students.</a:t>
            </a:r>
          </a:p>
          <a:p>
            <a:pPr algn="just" fontAlgn="base"/>
            <a:r>
              <a:rPr lang="en-IN" dirty="0">
                <a:solidFill>
                  <a:srgbClr val="0070C0"/>
                </a:solidFill>
              </a:rPr>
              <a:t>5. To acquaint the students with different styles of poetry.</a:t>
            </a:r>
          </a:p>
          <a:p>
            <a:pPr algn="just" fontAlgn="base"/>
            <a:r>
              <a:rPr lang="en-IN" dirty="0">
                <a:solidFill>
                  <a:srgbClr val="0070C0"/>
                </a:solidFill>
              </a:rPr>
              <a:t>6. To enable the students to critically evaluate poetry.</a:t>
            </a:r>
          </a:p>
          <a:p>
            <a:pPr algn="just" fontAlgn="base"/>
            <a:r>
              <a:rPr lang="en-IN" dirty="0">
                <a:solidFill>
                  <a:srgbClr val="0070C0"/>
                </a:solidFill>
              </a:rPr>
              <a:t>7. To inspire the pupils for writing poetry.</a:t>
            </a:r>
          </a:p>
          <a:p>
            <a:endParaRPr lang="en-IN" dirty="0"/>
          </a:p>
        </p:txBody>
      </p:sp>
    </p:spTree>
    <p:extLst>
      <p:ext uri="{BB962C8B-B14F-4D97-AF65-F5344CB8AC3E}">
        <p14:creationId xmlns:p14="http://schemas.microsoft.com/office/powerpoint/2010/main" val="35239200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8CD0FC-9CCF-4726-A52E-58E539B07FDC}"/>
              </a:ext>
            </a:extLst>
          </p:cNvPr>
          <p:cNvSpPr>
            <a:spLocks noGrp="1"/>
          </p:cNvSpPr>
          <p:nvPr>
            <p:ph type="title"/>
          </p:nvPr>
        </p:nvSpPr>
        <p:spPr/>
        <p:txBody>
          <a:bodyPr/>
          <a:lstStyle/>
          <a:p>
            <a:r>
              <a:rPr lang="en-IN" dirty="0"/>
              <a:t>Specific Objectives of the poem:</a:t>
            </a:r>
            <a:br>
              <a:rPr lang="en-IN" dirty="0"/>
            </a:br>
            <a:r>
              <a:rPr lang="en-IN" dirty="0">
                <a:solidFill>
                  <a:schemeClr val="accent4">
                    <a:lumMod val="75000"/>
                  </a:schemeClr>
                </a:solidFill>
              </a:rPr>
              <a:t>I</a:t>
            </a:r>
            <a:r>
              <a:rPr lang="en-IN" dirty="0">
                <a:solidFill>
                  <a:schemeClr val="accent1"/>
                </a:solidFill>
              </a:rPr>
              <a:t>ncident of the French Camp</a:t>
            </a:r>
          </a:p>
        </p:txBody>
      </p:sp>
      <p:sp>
        <p:nvSpPr>
          <p:cNvPr id="3" name="Content Placeholder 2">
            <a:extLst>
              <a:ext uri="{FF2B5EF4-FFF2-40B4-BE49-F238E27FC236}">
                <a16:creationId xmlns:a16="http://schemas.microsoft.com/office/drawing/2014/main" id="{65737596-A6A9-4256-B4BF-15816953AFA9}"/>
              </a:ext>
            </a:extLst>
          </p:cNvPr>
          <p:cNvSpPr>
            <a:spLocks noGrp="1"/>
          </p:cNvSpPr>
          <p:nvPr>
            <p:ph idx="1"/>
          </p:nvPr>
        </p:nvSpPr>
        <p:spPr/>
        <p:txBody>
          <a:bodyPr>
            <a:normAutofit/>
          </a:bodyPr>
          <a:lstStyle/>
          <a:p>
            <a:pPr algn="just" fontAlgn="base">
              <a:buFont typeface="Wingdings" panose="05000000000000000000" pitchFamily="2" charset="2"/>
              <a:buChar char="v"/>
            </a:pPr>
            <a:r>
              <a:rPr lang="en-IN" sz="2000" dirty="0">
                <a:solidFill>
                  <a:srgbClr val="0070C0"/>
                </a:solidFill>
              </a:rPr>
              <a:t>1.To enable the pupils to comprehend the central idea of the poem- the French attack on Ratisbon and their victory</a:t>
            </a:r>
          </a:p>
          <a:p>
            <a:pPr algn="just" fontAlgn="base">
              <a:buFont typeface="Wingdings" panose="05000000000000000000" pitchFamily="2" charset="2"/>
              <a:buChar char="v"/>
            </a:pPr>
            <a:r>
              <a:rPr lang="en-IN" sz="2000" dirty="0">
                <a:solidFill>
                  <a:srgbClr val="0070C0"/>
                </a:solidFill>
              </a:rPr>
              <a:t>2. To enable the pupils to appreciate the message of the poet contained in the poem. The attitude of The French Emperor Napoleon Bonaparte and the young soldier.</a:t>
            </a:r>
          </a:p>
          <a:p>
            <a:pPr algn="just" fontAlgn="base">
              <a:buFont typeface="Wingdings" panose="05000000000000000000" pitchFamily="2" charset="2"/>
              <a:buChar char="v"/>
            </a:pPr>
            <a:r>
              <a:rPr lang="en-IN" sz="2000" dirty="0">
                <a:solidFill>
                  <a:srgbClr val="0070C0"/>
                </a:solidFill>
              </a:rPr>
              <a:t>3. To enable the pupils to critically examine the value and standard of the poem.</a:t>
            </a:r>
          </a:p>
          <a:p>
            <a:pPr algn="just" fontAlgn="base">
              <a:buFont typeface="Wingdings" panose="05000000000000000000" pitchFamily="2" charset="2"/>
              <a:buChar char="v"/>
            </a:pPr>
            <a:r>
              <a:rPr lang="en-IN" sz="2000" dirty="0">
                <a:solidFill>
                  <a:srgbClr val="0070C0"/>
                </a:solidFill>
              </a:rPr>
              <a:t>4. To enable the pupils understand the  act of chivalry, gallantry, patriotism and sacrifice on the part of a young </a:t>
            </a:r>
            <a:r>
              <a:rPr lang="en-IN" sz="2000" b="1" dirty="0">
                <a:solidFill>
                  <a:srgbClr val="0070C0"/>
                </a:solidFill>
              </a:rPr>
              <a:t>French Soldier.</a:t>
            </a:r>
          </a:p>
        </p:txBody>
      </p:sp>
    </p:spTree>
    <p:extLst>
      <p:ext uri="{BB962C8B-B14F-4D97-AF65-F5344CB8AC3E}">
        <p14:creationId xmlns:p14="http://schemas.microsoft.com/office/powerpoint/2010/main" val="3215047687"/>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1887C7-24E7-48DD-A621-63EF6C0815BA}"/>
              </a:ext>
            </a:extLst>
          </p:cNvPr>
          <p:cNvSpPr>
            <a:spLocks noGrp="1"/>
          </p:cNvSpPr>
          <p:nvPr>
            <p:ph type="title"/>
          </p:nvPr>
        </p:nvSpPr>
        <p:spPr>
          <a:xfrm>
            <a:off x="2592925" y="624110"/>
            <a:ext cx="8911687" cy="806484"/>
          </a:xfrm>
        </p:spPr>
        <p:txBody>
          <a:bodyPr>
            <a:normAutofit fontScale="90000"/>
          </a:bodyPr>
          <a:lstStyle/>
          <a:p>
            <a:r>
              <a:rPr lang="en-US" b="1" dirty="0">
                <a:solidFill>
                  <a:schemeClr val="tx1"/>
                </a:solidFill>
              </a:rPr>
              <a:t>Learning Outcomes</a:t>
            </a:r>
            <a:br>
              <a:rPr lang="en-US" dirty="0">
                <a:solidFill>
                  <a:schemeClr val="tx1"/>
                </a:solidFill>
              </a:rPr>
            </a:br>
            <a:endParaRPr lang="en-IN" dirty="0"/>
          </a:p>
        </p:txBody>
      </p:sp>
      <p:sp>
        <p:nvSpPr>
          <p:cNvPr id="3" name="Content Placeholder 2">
            <a:extLst>
              <a:ext uri="{FF2B5EF4-FFF2-40B4-BE49-F238E27FC236}">
                <a16:creationId xmlns:a16="http://schemas.microsoft.com/office/drawing/2014/main" id="{9830B362-CE02-4C1C-8C6F-475BA9A635F8}"/>
              </a:ext>
            </a:extLst>
          </p:cNvPr>
          <p:cNvSpPr>
            <a:spLocks noGrp="1"/>
          </p:cNvSpPr>
          <p:nvPr>
            <p:ph idx="1"/>
          </p:nvPr>
        </p:nvSpPr>
        <p:spPr>
          <a:xfrm>
            <a:off x="2589212" y="1430594"/>
            <a:ext cx="8915400" cy="4480628"/>
          </a:xfrm>
        </p:spPr>
        <p:txBody>
          <a:bodyPr/>
          <a:lstStyle/>
          <a:p>
            <a:pPr marL="0" lvl="0" indent="0">
              <a:buNone/>
            </a:pPr>
            <a:r>
              <a:rPr lang="en-US" b="1" dirty="0"/>
              <a:t>After the completion of the poem, the learners will be able to:</a:t>
            </a:r>
            <a:br>
              <a:rPr lang="en-US" dirty="0"/>
            </a:br>
            <a:endParaRPr lang="en-US" dirty="0"/>
          </a:p>
          <a:p>
            <a:pPr lvl="0"/>
            <a:r>
              <a:rPr lang="en-US" sz="2400" dirty="0">
                <a:solidFill>
                  <a:srgbClr val="0070C0"/>
                </a:solidFill>
              </a:rPr>
              <a:t>Understand the sacrifice and chivalry of the young soldier</a:t>
            </a:r>
          </a:p>
          <a:p>
            <a:pPr lvl="0"/>
            <a:r>
              <a:rPr lang="en-US" sz="2400" dirty="0">
                <a:solidFill>
                  <a:srgbClr val="0070C0"/>
                </a:solidFill>
              </a:rPr>
              <a:t>Identify the change in the attitude of Napoleon – before and after noticing the wound.</a:t>
            </a:r>
          </a:p>
          <a:p>
            <a:pPr lvl="0"/>
            <a:r>
              <a:rPr lang="en-US" sz="2400" dirty="0">
                <a:solidFill>
                  <a:srgbClr val="0070C0"/>
                </a:solidFill>
              </a:rPr>
              <a:t>The importance of being loyal and brave</a:t>
            </a:r>
          </a:p>
          <a:p>
            <a:pPr lvl="0"/>
            <a:r>
              <a:rPr lang="en-US" sz="2400" dirty="0">
                <a:solidFill>
                  <a:srgbClr val="0070C0"/>
                </a:solidFill>
              </a:rPr>
              <a:t>Appreciate patriotism and love for the leader.</a:t>
            </a:r>
          </a:p>
          <a:p>
            <a:pPr lvl="0"/>
            <a:r>
              <a:rPr lang="en-US" sz="2400" dirty="0">
                <a:solidFill>
                  <a:srgbClr val="0070C0"/>
                </a:solidFill>
              </a:rPr>
              <a:t>Connect the modern with the ancient era.</a:t>
            </a:r>
            <a:endParaRPr lang="en-IN" sz="2400" dirty="0">
              <a:solidFill>
                <a:srgbClr val="0070C0"/>
              </a:solidFill>
            </a:endParaRPr>
          </a:p>
        </p:txBody>
      </p:sp>
    </p:spTree>
    <p:extLst>
      <p:ext uri="{BB962C8B-B14F-4D97-AF65-F5344CB8AC3E}">
        <p14:creationId xmlns:p14="http://schemas.microsoft.com/office/powerpoint/2010/main" val="3915507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F1040-E673-46E9-97AB-E394AD2CC7FD}"/>
              </a:ext>
            </a:extLst>
          </p:cNvPr>
          <p:cNvSpPr>
            <a:spLocks noGrp="1"/>
          </p:cNvSpPr>
          <p:nvPr>
            <p:ph type="title"/>
          </p:nvPr>
        </p:nvSpPr>
        <p:spPr/>
        <p:txBody>
          <a:bodyPr/>
          <a:lstStyle/>
          <a:p>
            <a:r>
              <a:rPr lang="en-US" b="1" dirty="0">
                <a:solidFill>
                  <a:schemeClr val="tx1"/>
                </a:solidFill>
              </a:rPr>
              <a:t>Methodology</a:t>
            </a:r>
            <a:endParaRPr lang="en-IN" dirty="0"/>
          </a:p>
        </p:txBody>
      </p:sp>
      <p:sp>
        <p:nvSpPr>
          <p:cNvPr id="3" name="Content Placeholder 2">
            <a:extLst>
              <a:ext uri="{FF2B5EF4-FFF2-40B4-BE49-F238E27FC236}">
                <a16:creationId xmlns:a16="http://schemas.microsoft.com/office/drawing/2014/main" id="{333CF56F-9FC6-4A72-9119-B58534F643E9}"/>
              </a:ext>
            </a:extLst>
          </p:cNvPr>
          <p:cNvSpPr>
            <a:spLocks noGrp="1"/>
          </p:cNvSpPr>
          <p:nvPr>
            <p:ph idx="1"/>
          </p:nvPr>
        </p:nvSpPr>
        <p:spPr/>
        <p:txBody>
          <a:bodyPr>
            <a:normAutofit/>
          </a:bodyPr>
          <a:lstStyle/>
          <a:p>
            <a:pPr lvl="0"/>
            <a:r>
              <a:rPr lang="en-US" sz="2000" dirty="0">
                <a:latin typeface="+mj-lt"/>
              </a:rPr>
              <a:t>Motivation – Do the Warm up Exercises</a:t>
            </a:r>
          </a:p>
          <a:p>
            <a:pPr lvl="0"/>
            <a:r>
              <a:rPr lang="en-IN" sz="2000" dirty="0">
                <a:solidFill>
                  <a:srgbClr val="333333"/>
                </a:solidFill>
                <a:latin typeface="+mj-lt"/>
              </a:rPr>
              <a:t>Give a brief outline about the poet </a:t>
            </a:r>
            <a:r>
              <a:rPr lang="en-IN" sz="2000" dirty="0">
                <a:solidFill>
                  <a:srgbClr val="FF0000"/>
                </a:solidFill>
                <a:latin typeface="+mj-lt"/>
              </a:rPr>
              <a:t>Robert Browning</a:t>
            </a:r>
            <a:r>
              <a:rPr lang="en-IN" sz="2000" dirty="0">
                <a:solidFill>
                  <a:srgbClr val="333333"/>
                </a:solidFill>
                <a:latin typeface="+mj-lt"/>
              </a:rPr>
              <a:t>  and the time during which the incident happened </a:t>
            </a:r>
            <a:r>
              <a:rPr lang="en-IN" sz="2000" dirty="0">
                <a:solidFill>
                  <a:srgbClr val="FF0000"/>
                </a:solidFill>
                <a:latin typeface="+mj-lt"/>
              </a:rPr>
              <a:t>(1809). </a:t>
            </a:r>
          </a:p>
          <a:p>
            <a:pPr lvl="0"/>
            <a:r>
              <a:rPr lang="en-IN" sz="2000" dirty="0">
                <a:solidFill>
                  <a:srgbClr val="333333"/>
                </a:solidFill>
                <a:latin typeface="+mj-lt"/>
              </a:rPr>
              <a:t>Introduce the emperor Napoleon Bonaparte and his reign.</a:t>
            </a:r>
            <a:endParaRPr lang="en-US" sz="2000" dirty="0">
              <a:latin typeface="+mj-lt"/>
            </a:endParaRPr>
          </a:p>
          <a:p>
            <a:pPr lvl="0"/>
            <a:r>
              <a:rPr lang="en-IN" sz="2000" dirty="0">
                <a:solidFill>
                  <a:srgbClr val="333333"/>
                </a:solidFill>
                <a:latin typeface="+mj-lt"/>
              </a:rPr>
              <a:t>Read the poem aloud. Then ask the students to silently read through the stanzas.</a:t>
            </a:r>
          </a:p>
          <a:p>
            <a:pPr lvl="0"/>
            <a:r>
              <a:rPr lang="en-US" sz="2000" dirty="0">
                <a:latin typeface="+mj-lt"/>
              </a:rPr>
              <a:t>Explain the lines and paraphrase the poem.</a:t>
            </a:r>
            <a:endParaRPr lang="en-IN" sz="2000" dirty="0">
              <a:solidFill>
                <a:srgbClr val="333333"/>
              </a:solidFill>
              <a:latin typeface="+mj-lt"/>
            </a:endParaRPr>
          </a:p>
          <a:p>
            <a:pPr lvl="0"/>
            <a:r>
              <a:rPr lang="en-IN" sz="2000" dirty="0">
                <a:solidFill>
                  <a:srgbClr val="333333"/>
                </a:solidFill>
                <a:latin typeface="+mj-lt"/>
              </a:rPr>
              <a:t>Give a brief summary at the end. </a:t>
            </a:r>
            <a:endParaRPr lang="en-US" sz="2000" dirty="0">
              <a:latin typeface="+mj-lt"/>
            </a:endParaRPr>
          </a:p>
          <a:p>
            <a:pPr lvl="0"/>
            <a:r>
              <a:rPr lang="en-US" sz="2000"/>
              <a:t>Explain the lines and paraphrase the poem.</a:t>
            </a:r>
            <a:endParaRPr lang="en-US" sz="2000" dirty="0">
              <a:latin typeface="+mj-lt"/>
            </a:endParaRPr>
          </a:p>
          <a:p>
            <a:endParaRPr lang="en-IN" sz="2000" dirty="0">
              <a:latin typeface="+mj-lt"/>
            </a:endParaRPr>
          </a:p>
        </p:txBody>
      </p:sp>
    </p:spTree>
    <p:extLst>
      <p:ext uri="{BB962C8B-B14F-4D97-AF65-F5344CB8AC3E}">
        <p14:creationId xmlns:p14="http://schemas.microsoft.com/office/powerpoint/2010/main" val="684057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D400E-4916-407B-A75D-41523D1D5DA0}"/>
              </a:ext>
            </a:extLst>
          </p:cNvPr>
          <p:cNvSpPr>
            <a:spLocks noGrp="1"/>
          </p:cNvSpPr>
          <p:nvPr>
            <p:ph type="title"/>
          </p:nvPr>
        </p:nvSpPr>
        <p:spPr/>
        <p:txBody>
          <a:bodyPr/>
          <a:lstStyle/>
          <a:p>
            <a:r>
              <a:rPr lang="en-IN" dirty="0"/>
              <a:t>Central Theme of the Poem</a:t>
            </a:r>
          </a:p>
        </p:txBody>
      </p:sp>
      <p:sp>
        <p:nvSpPr>
          <p:cNvPr id="3" name="Content Placeholder 2">
            <a:extLst>
              <a:ext uri="{FF2B5EF4-FFF2-40B4-BE49-F238E27FC236}">
                <a16:creationId xmlns:a16="http://schemas.microsoft.com/office/drawing/2014/main" id="{5F6A64C5-1FDE-42C0-8415-737D14FCBB71}"/>
              </a:ext>
            </a:extLst>
          </p:cNvPr>
          <p:cNvSpPr>
            <a:spLocks noGrp="1"/>
          </p:cNvSpPr>
          <p:nvPr>
            <p:ph idx="1"/>
          </p:nvPr>
        </p:nvSpPr>
        <p:spPr/>
        <p:txBody>
          <a:bodyPr>
            <a:normAutofit/>
          </a:bodyPr>
          <a:lstStyle/>
          <a:p>
            <a:pPr algn="just"/>
            <a:r>
              <a:rPr lang="en-IN" sz="2400" dirty="0">
                <a:solidFill>
                  <a:srgbClr val="0070C0"/>
                </a:solidFill>
              </a:rPr>
              <a:t>Robert Browning narrates an incident at the French Camp in the war of 1809 between  France and Austria in a dramatic version.</a:t>
            </a:r>
          </a:p>
          <a:p>
            <a:pPr algn="just"/>
            <a:r>
              <a:rPr lang="en-IN" sz="2400" dirty="0">
                <a:solidFill>
                  <a:srgbClr val="0070C0"/>
                </a:solidFill>
              </a:rPr>
              <a:t>The boy’s heroic  action when he ignores his own mortal wounds to deliver news of victory to Napoleon. In doing so, he demonstrates his own conviction that he has served his emperor and nation.</a:t>
            </a:r>
          </a:p>
          <a:p>
            <a:pPr algn="just"/>
            <a:r>
              <a:rPr lang="en-IN" sz="2000" dirty="0">
                <a:solidFill>
                  <a:schemeClr val="accent1">
                    <a:lumMod val="60000"/>
                    <a:lumOff val="40000"/>
                  </a:schemeClr>
                </a:solidFill>
              </a:rPr>
              <a:t>Specific Theme : Chivalry and Sacrifice.</a:t>
            </a:r>
          </a:p>
        </p:txBody>
      </p:sp>
    </p:spTree>
    <p:extLst>
      <p:ext uri="{BB962C8B-B14F-4D97-AF65-F5344CB8AC3E}">
        <p14:creationId xmlns:p14="http://schemas.microsoft.com/office/powerpoint/2010/main" val="869645839"/>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E44A6B-CA5F-4399-B6FF-C1A59F312084}"/>
              </a:ext>
            </a:extLst>
          </p:cNvPr>
          <p:cNvSpPr>
            <a:spLocks noGrp="1"/>
          </p:cNvSpPr>
          <p:nvPr>
            <p:ph type="title"/>
          </p:nvPr>
        </p:nvSpPr>
        <p:spPr/>
        <p:txBody>
          <a:bodyPr/>
          <a:lstStyle/>
          <a:p>
            <a:r>
              <a:rPr lang="en-IN" dirty="0"/>
              <a:t>Emotions in the poem</a:t>
            </a:r>
          </a:p>
        </p:txBody>
      </p:sp>
      <p:sp>
        <p:nvSpPr>
          <p:cNvPr id="3" name="Content Placeholder 2">
            <a:extLst>
              <a:ext uri="{FF2B5EF4-FFF2-40B4-BE49-F238E27FC236}">
                <a16:creationId xmlns:a16="http://schemas.microsoft.com/office/drawing/2014/main" id="{8606D42B-801D-4EC4-A469-1983FAFFF4BE}"/>
              </a:ext>
            </a:extLst>
          </p:cNvPr>
          <p:cNvSpPr>
            <a:spLocks noGrp="1"/>
          </p:cNvSpPr>
          <p:nvPr>
            <p:ph idx="1"/>
          </p:nvPr>
        </p:nvSpPr>
        <p:spPr/>
        <p:txBody>
          <a:bodyPr>
            <a:normAutofit/>
          </a:bodyPr>
          <a:lstStyle/>
          <a:p>
            <a:r>
              <a:rPr lang="en-IN" sz="2400" dirty="0">
                <a:solidFill>
                  <a:srgbClr val="0070C0"/>
                </a:solidFill>
              </a:rPr>
              <a:t>Napoleon’s  inquisitiveness on the result of war.</a:t>
            </a:r>
          </a:p>
          <a:p>
            <a:r>
              <a:rPr lang="en-IN" sz="2400" dirty="0">
                <a:solidFill>
                  <a:srgbClr val="0070C0"/>
                </a:solidFill>
              </a:rPr>
              <a:t>The young soldier’s victorious return with a smile.</a:t>
            </a:r>
          </a:p>
          <a:p>
            <a:r>
              <a:rPr lang="en-IN" sz="2400" dirty="0">
                <a:solidFill>
                  <a:srgbClr val="0070C0"/>
                </a:solidFill>
              </a:rPr>
              <a:t>The pride and the valour of the soldier.</a:t>
            </a:r>
          </a:p>
          <a:p>
            <a:r>
              <a:rPr lang="en-IN" sz="2400" dirty="0">
                <a:solidFill>
                  <a:srgbClr val="0070C0"/>
                </a:solidFill>
              </a:rPr>
              <a:t>Napoleon’s sudden change in attitude on seeing the dying soldier</a:t>
            </a:r>
          </a:p>
          <a:p>
            <a:r>
              <a:rPr lang="en-IN" sz="2400" dirty="0">
                <a:solidFill>
                  <a:srgbClr val="0070C0"/>
                </a:solidFill>
              </a:rPr>
              <a:t>The mother eagle and the bruised eaglet - comparison</a:t>
            </a:r>
          </a:p>
        </p:txBody>
      </p:sp>
    </p:spTree>
    <p:extLst>
      <p:ext uri="{BB962C8B-B14F-4D97-AF65-F5344CB8AC3E}">
        <p14:creationId xmlns:p14="http://schemas.microsoft.com/office/powerpoint/2010/main" val="290664518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2712F-0748-4233-8EBC-E821CB9AE419}"/>
              </a:ext>
            </a:extLst>
          </p:cNvPr>
          <p:cNvSpPr>
            <a:spLocks noGrp="1"/>
          </p:cNvSpPr>
          <p:nvPr>
            <p:ph type="title"/>
          </p:nvPr>
        </p:nvSpPr>
        <p:spPr/>
        <p:txBody>
          <a:bodyPr/>
          <a:lstStyle/>
          <a:p>
            <a:r>
              <a:rPr lang="en-IN" dirty="0"/>
              <a:t>The structure of the poem</a:t>
            </a:r>
          </a:p>
        </p:txBody>
      </p:sp>
      <p:sp>
        <p:nvSpPr>
          <p:cNvPr id="3" name="Content Placeholder 2">
            <a:extLst>
              <a:ext uri="{FF2B5EF4-FFF2-40B4-BE49-F238E27FC236}">
                <a16:creationId xmlns:a16="http://schemas.microsoft.com/office/drawing/2014/main" id="{1B060BF6-3625-4592-98B9-1C6F2F83AE56}"/>
              </a:ext>
            </a:extLst>
          </p:cNvPr>
          <p:cNvSpPr>
            <a:spLocks noGrp="1"/>
          </p:cNvSpPr>
          <p:nvPr>
            <p:ph idx="1"/>
          </p:nvPr>
        </p:nvSpPr>
        <p:spPr>
          <a:xfrm>
            <a:off x="2589212" y="1905000"/>
            <a:ext cx="8915400" cy="3286432"/>
          </a:xfrm>
        </p:spPr>
        <p:txBody>
          <a:bodyPr>
            <a:normAutofit/>
          </a:bodyPr>
          <a:lstStyle/>
          <a:p>
            <a:r>
              <a:rPr lang="en-IN" sz="2800" dirty="0">
                <a:solidFill>
                  <a:srgbClr val="0070C0"/>
                </a:solidFill>
              </a:rPr>
              <a:t>The poem is in the perspective of a third person who watches the incident carefully and narrates it dramatically.</a:t>
            </a:r>
          </a:p>
          <a:p>
            <a:r>
              <a:rPr lang="en-IN" sz="2800" dirty="0">
                <a:solidFill>
                  <a:srgbClr val="0070C0"/>
                </a:solidFill>
              </a:rPr>
              <a:t>The poem comprises of five stanzas  with eight lines each. ( 40 lines)</a:t>
            </a:r>
          </a:p>
          <a:p>
            <a:r>
              <a:rPr lang="en-IN" sz="2800" dirty="0">
                <a:solidFill>
                  <a:srgbClr val="0070C0"/>
                </a:solidFill>
              </a:rPr>
              <a:t>It is of the rhyme scheme </a:t>
            </a:r>
            <a:r>
              <a:rPr lang="en-IN" sz="2800" dirty="0" err="1">
                <a:solidFill>
                  <a:schemeClr val="accent1"/>
                </a:solidFill>
              </a:rPr>
              <a:t>ababcdcd</a:t>
            </a:r>
            <a:endParaRPr lang="en-IN" sz="2800" dirty="0">
              <a:solidFill>
                <a:schemeClr val="accent1"/>
              </a:solidFill>
            </a:endParaRPr>
          </a:p>
          <a:p>
            <a:endParaRPr lang="en-IN" dirty="0"/>
          </a:p>
        </p:txBody>
      </p:sp>
    </p:spTree>
    <p:extLst>
      <p:ext uri="{BB962C8B-B14F-4D97-AF65-F5344CB8AC3E}">
        <p14:creationId xmlns:p14="http://schemas.microsoft.com/office/powerpoint/2010/main" val="3686671242"/>
      </p:ext>
    </p:extLst>
  </p:cSld>
  <p:clrMapOvr>
    <a:masterClrMapping/>
  </p:clrMapOvr>
  <p:transition spd="med">
    <p:pull/>
  </p:transition>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177</TotalTime>
  <Words>1328</Words>
  <Application>Microsoft Office PowerPoint</Application>
  <PresentationFormat>Widescreen</PresentationFormat>
  <Paragraphs>121</Paragraphs>
  <Slides>25</Slides>
  <Notes>0</Notes>
  <HiddenSlides>0</HiddenSlides>
  <MMClips>1</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 Rounded MT Bold</vt:lpstr>
      <vt:lpstr>Century Gothic</vt:lpstr>
      <vt:lpstr>Roboto</vt:lpstr>
      <vt:lpstr>Wingdings</vt:lpstr>
      <vt:lpstr>Wingdings 3</vt:lpstr>
      <vt:lpstr>Wisp</vt:lpstr>
      <vt:lpstr>Incident of the French Camp</vt:lpstr>
      <vt:lpstr>Teaching Poetry</vt:lpstr>
      <vt:lpstr>General Objectives</vt:lpstr>
      <vt:lpstr>Specific Objectives of the poem: Incident of the French Camp</vt:lpstr>
      <vt:lpstr>Learning Outcomes </vt:lpstr>
      <vt:lpstr>Methodology</vt:lpstr>
      <vt:lpstr>Central Theme of the Poem</vt:lpstr>
      <vt:lpstr>Emotions in the poem</vt:lpstr>
      <vt:lpstr>The structure of the poem</vt:lpstr>
      <vt:lpstr>Poetic Devices employed in the Poem  </vt:lpstr>
      <vt:lpstr>Warm Up</vt:lpstr>
      <vt:lpstr>Listen to the poem </vt:lpstr>
      <vt:lpstr>PowerPoint Presentation</vt:lpstr>
      <vt:lpstr>PowerPoint Presentation</vt:lpstr>
      <vt:lpstr>PowerPoint Presentation</vt:lpstr>
      <vt:lpstr>PowerPoint Presentation</vt:lpstr>
      <vt:lpstr>PowerPoint Presentation</vt:lpstr>
      <vt:lpstr>PowerPoint Presentation</vt:lpstr>
      <vt:lpstr>Facts to Know</vt:lpstr>
      <vt:lpstr>About the poet</vt:lpstr>
      <vt:lpstr>Glossary</vt:lpstr>
      <vt:lpstr>Suggested Activities </vt:lpstr>
      <vt:lpstr>Parallel Reading:  Adieu to the soldier! – Walt Whitman </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Incident of the French Camp</dc:title>
  <dc:creator>Windows User</dc:creator>
  <cp:lastModifiedBy>Windows User</cp:lastModifiedBy>
  <cp:revision>25</cp:revision>
  <dcterms:created xsi:type="dcterms:W3CDTF">2019-06-05T11:14:19Z</dcterms:created>
  <dcterms:modified xsi:type="dcterms:W3CDTF">2019-06-12T07:01:13Z</dcterms:modified>
</cp:coreProperties>
</file>